
<file path=[Content_Types].xml><?xml version="1.0" encoding="utf-8"?>
<Types xmlns="http://schemas.openxmlformats.org/package/2006/content-types">
  <Default Extension="png" ContentType="image/png"/>
  <Default Extension="jpeg" ContentType="image/jpeg"/>
  <Default Extension="mov" ContentType="video/quicktime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9" r:id="rId3"/>
    <p:sldId id="273" r:id="rId4"/>
    <p:sldId id="261" r:id="rId5"/>
    <p:sldId id="258" r:id="rId6"/>
    <p:sldId id="264" r:id="rId7"/>
    <p:sldId id="275" r:id="rId8"/>
    <p:sldId id="265" r:id="rId9"/>
    <p:sldId id="272" r:id="rId10"/>
    <p:sldId id="270" r:id="rId11"/>
    <p:sldId id="263" r:id="rId12"/>
    <p:sldId id="266" r:id="rId13"/>
    <p:sldId id="268" r:id="rId14"/>
    <p:sldId id="267" r:id="rId15"/>
    <p:sldId id="27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61"/>
    <p:restoredTop sz="99692" autoAdjust="0"/>
  </p:normalViewPr>
  <p:slideViewPr>
    <p:cSldViewPr snapToGrid="0" snapToObjects="1">
      <p:cViewPr varScale="1">
        <p:scale>
          <a:sx n="124" d="100"/>
          <a:sy n="124" d="100"/>
        </p:scale>
        <p:origin x="120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668483-1ABD-2743-B651-52DA42974675}" type="datetimeFigureOut">
              <a:rPr lang="fi-FI" smtClean="0"/>
              <a:t>1.2.2020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4EBF9-1970-4A47-A1F8-FB98B4C572C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5180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181F5-27D7-874E-97E3-B199968B514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057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2/1/20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-203"/>
            <a:ext cx="8229600" cy="831950"/>
          </a:xfrm>
        </p:spPr>
        <p:txBody>
          <a:bodyPr/>
          <a:lstStyle>
            <a:lvl1pPr>
              <a:defRPr sz="3600"/>
            </a:lvl1pPr>
          </a:lstStyle>
          <a:p>
            <a:r>
              <a:rPr lang="fi-FI" noProof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39775" y="1581728"/>
            <a:ext cx="7662864" cy="445553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2/1/20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Drag picture to placeholder or click icon to add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2/1/20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fi-FI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fi-FI"/>
              <a:t>Drag picture to placeholder or click icon to add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2/1/20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</a:defRPr>
            </a:lvl1pPr>
          </a:lstStyle>
          <a:p>
            <a:fld id="{679BC7E7-EA8E-4DA7-915E-CC098D9BADCB}" type="datetimeFigureOut">
              <a:rPr lang="en-US" smtClean="0"/>
              <a:pPr/>
              <a:t>2/1/20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</a:defRPr>
            </a:lvl1pPr>
          </a:lstStyle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0" r:id="rId2"/>
    <p:sldLayoutId id="2147483672" r:id="rId3"/>
    <p:sldLayoutId id="2147483673" r:id="rId4"/>
    <p:sldLayoutId id="2147483676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Calibri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Calibri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Calibri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Calibri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Calibri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Calibri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first367.fi/kilpailut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s://www.youtube.com/watch?v=6WzOrK3y9nI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/>
          <a:lstStyle/>
          <a:p>
            <a:r>
              <a:rPr lang="fi-FI" dirty="0"/>
              <a:t>Startit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First 36.7 </a:t>
            </a:r>
            <a:r>
              <a:rPr lang="en-US" dirty="0" err="1"/>
              <a:t>talvileiri</a:t>
            </a:r>
            <a:endParaRPr lang="en-US" dirty="0"/>
          </a:p>
          <a:p>
            <a:r>
              <a:rPr lang="en-US" dirty="0"/>
              <a:t>23.1.2016</a:t>
            </a:r>
          </a:p>
          <a:p>
            <a:r>
              <a:rPr lang="en-US" dirty="0"/>
              <a:t>Joonas Sandholm</a:t>
            </a:r>
          </a:p>
        </p:txBody>
      </p:sp>
    </p:spTree>
    <p:extLst>
      <p:ext uri="{BB962C8B-B14F-4D97-AF65-F5344CB8AC3E}">
        <p14:creationId xmlns:p14="http://schemas.microsoft.com/office/powerpoint/2010/main" val="186968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Entä jos on liian ajoissa?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51320" y="6242032"/>
            <a:ext cx="7662864" cy="4365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Calibri"/>
              </a:rPr>
              <a:t>Ongelma</a:t>
            </a:r>
            <a:r>
              <a:rPr lang="en-US" dirty="0">
                <a:latin typeface="Calibri"/>
              </a:rPr>
              <a:t> </a:t>
            </a:r>
            <a:r>
              <a:rPr lang="en-US" dirty="0" err="1">
                <a:latin typeface="Calibri"/>
              </a:rPr>
              <a:t>ei</a:t>
            </a:r>
            <a:r>
              <a:rPr lang="en-US" dirty="0">
                <a:latin typeface="Calibri"/>
              </a:rPr>
              <a:t> ole </a:t>
            </a:r>
            <a:r>
              <a:rPr lang="en-US" dirty="0" err="1">
                <a:latin typeface="Calibri"/>
              </a:rPr>
              <a:t>ajoissa</a:t>
            </a:r>
            <a:r>
              <a:rPr lang="en-US" dirty="0">
                <a:latin typeface="Calibri"/>
              </a:rPr>
              <a:t> </a:t>
            </a:r>
            <a:r>
              <a:rPr lang="en-US" dirty="0" err="1">
                <a:latin typeface="Calibri"/>
              </a:rPr>
              <a:t>oleminen</a:t>
            </a:r>
            <a:r>
              <a:rPr lang="en-US" dirty="0">
                <a:latin typeface="Calibri"/>
              </a:rPr>
              <a:t> </a:t>
            </a:r>
            <a:r>
              <a:rPr lang="en-US" dirty="0" err="1">
                <a:latin typeface="Calibri"/>
              </a:rPr>
              <a:t>vaan</a:t>
            </a:r>
            <a:r>
              <a:rPr lang="en-US" dirty="0">
                <a:latin typeface="Calibri"/>
              </a:rPr>
              <a:t> </a:t>
            </a:r>
            <a:r>
              <a:rPr lang="en-US" dirty="0" err="1">
                <a:latin typeface="Calibri"/>
              </a:rPr>
              <a:t>asian</a:t>
            </a:r>
            <a:r>
              <a:rPr lang="en-US" dirty="0">
                <a:latin typeface="Calibri"/>
              </a:rPr>
              <a:t> </a:t>
            </a:r>
            <a:r>
              <a:rPr lang="en-US" dirty="0" err="1">
                <a:latin typeface="Calibri"/>
              </a:rPr>
              <a:t>tiedostaminen</a:t>
            </a:r>
            <a:r>
              <a:rPr lang="en-US" dirty="0">
                <a:latin typeface="Calibri"/>
              </a:rPr>
              <a:t> </a:t>
            </a:r>
            <a:r>
              <a:rPr lang="en-US" dirty="0" err="1">
                <a:latin typeface="Calibri"/>
              </a:rPr>
              <a:t>liian</a:t>
            </a:r>
            <a:r>
              <a:rPr lang="en-US" dirty="0">
                <a:latin typeface="Calibri"/>
              </a:rPr>
              <a:t> </a:t>
            </a:r>
            <a:r>
              <a:rPr lang="en-US" dirty="0" err="1">
                <a:latin typeface="Calibri"/>
              </a:rPr>
              <a:t>myöhään</a:t>
            </a:r>
            <a:endParaRPr lang="en-US" dirty="0">
              <a:latin typeface="Calibri"/>
            </a:endParaRPr>
          </a:p>
        </p:txBody>
      </p:sp>
      <p:sp>
        <p:nvSpPr>
          <p:cNvPr id="11" name="Isosceles Triangle 10"/>
          <p:cNvSpPr/>
          <p:nvPr/>
        </p:nvSpPr>
        <p:spPr>
          <a:xfrm rot="19140000">
            <a:off x="5370108" y="4801110"/>
            <a:ext cx="117417" cy="281772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716016" y="4869160"/>
            <a:ext cx="2088232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Isosceles Triangle 14"/>
          <p:cNvSpPr/>
          <p:nvPr/>
        </p:nvSpPr>
        <p:spPr>
          <a:xfrm rot="19140000">
            <a:off x="5514126" y="4369063"/>
            <a:ext cx="117417" cy="281772"/>
          </a:xfrm>
          <a:prstGeom prst="triangl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</a:endParaRPr>
          </a:p>
        </p:txBody>
      </p:sp>
      <p:sp>
        <p:nvSpPr>
          <p:cNvPr id="16" name="Isosceles Triangle 15"/>
          <p:cNvSpPr/>
          <p:nvPr/>
        </p:nvSpPr>
        <p:spPr>
          <a:xfrm rot="19140000">
            <a:off x="5802158" y="4729101"/>
            <a:ext cx="117417" cy="281772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</a:endParaRPr>
          </a:p>
        </p:txBody>
      </p:sp>
      <p:sp>
        <p:nvSpPr>
          <p:cNvPr id="17" name="Isosceles Triangle 16"/>
          <p:cNvSpPr/>
          <p:nvPr/>
        </p:nvSpPr>
        <p:spPr>
          <a:xfrm rot="19140000">
            <a:off x="5802156" y="5089142"/>
            <a:ext cx="117417" cy="281772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</a:endParaRPr>
          </a:p>
        </p:txBody>
      </p:sp>
      <p:cxnSp>
        <p:nvCxnSpPr>
          <p:cNvPr id="18" name="Straight Connector 17"/>
          <p:cNvCxnSpPr>
            <a:stCxn id="28" idx="3"/>
            <a:endCxn id="29" idx="2"/>
          </p:cNvCxnSpPr>
          <p:nvPr/>
        </p:nvCxnSpPr>
        <p:spPr>
          <a:xfrm>
            <a:off x="1179580" y="2002066"/>
            <a:ext cx="65827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915733" y="4684440"/>
            <a:ext cx="712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/>
              </a:rPr>
              <a:t>1 min</a:t>
            </a:r>
          </a:p>
        </p:txBody>
      </p:sp>
      <p:sp>
        <p:nvSpPr>
          <p:cNvPr id="22" name="Isosceles Triangle 21"/>
          <p:cNvSpPr/>
          <p:nvPr/>
        </p:nvSpPr>
        <p:spPr>
          <a:xfrm rot="19140000">
            <a:off x="3982790" y="2790362"/>
            <a:ext cx="117417" cy="281772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3328698" y="2858412"/>
            <a:ext cx="2088232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Isosceles Triangle 23"/>
          <p:cNvSpPr/>
          <p:nvPr/>
        </p:nvSpPr>
        <p:spPr>
          <a:xfrm rot="19140000">
            <a:off x="4520571" y="2450675"/>
            <a:ext cx="117417" cy="281772"/>
          </a:xfrm>
          <a:prstGeom prst="triangl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</a:endParaRPr>
          </a:p>
        </p:txBody>
      </p:sp>
      <p:sp>
        <p:nvSpPr>
          <p:cNvPr id="25" name="Isosceles Triangle 24"/>
          <p:cNvSpPr/>
          <p:nvPr/>
        </p:nvSpPr>
        <p:spPr>
          <a:xfrm rot="19140000">
            <a:off x="4414840" y="2718353"/>
            <a:ext cx="117417" cy="281772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</a:endParaRPr>
          </a:p>
        </p:txBody>
      </p:sp>
      <p:sp>
        <p:nvSpPr>
          <p:cNvPr id="26" name="Isosceles Triangle 25"/>
          <p:cNvSpPr/>
          <p:nvPr/>
        </p:nvSpPr>
        <p:spPr>
          <a:xfrm rot="19140000">
            <a:off x="4414838" y="3078394"/>
            <a:ext cx="117417" cy="281772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28415" y="2673692"/>
            <a:ext cx="791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/>
              </a:rPr>
              <a:t>20 </a:t>
            </a:r>
            <a:r>
              <a:rPr lang="en-US" dirty="0" err="1">
                <a:latin typeface="Calibri"/>
              </a:rPr>
              <a:t>sek</a:t>
            </a:r>
            <a:endParaRPr lang="en-US" dirty="0">
              <a:latin typeface="Calibri"/>
            </a:endParaRPr>
          </a:p>
        </p:txBody>
      </p:sp>
      <p:sp>
        <p:nvSpPr>
          <p:cNvPr id="28" name="Can 27"/>
          <p:cNvSpPr/>
          <p:nvPr/>
        </p:nvSpPr>
        <p:spPr>
          <a:xfrm>
            <a:off x="1094094" y="1660158"/>
            <a:ext cx="170972" cy="34190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</a:endParaRPr>
          </a:p>
        </p:txBody>
      </p:sp>
      <p:sp>
        <p:nvSpPr>
          <p:cNvPr id="29" name="Extract 28"/>
          <p:cNvSpPr/>
          <p:nvPr/>
        </p:nvSpPr>
        <p:spPr>
          <a:xfrm>
            <a:off x="7664656" y="1660158"/>
            <a:ext cx="195323" cy="341908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/>
            </a:endParaRPr>
          </a:p>
        </p:txBody>
      </p:sp>
      <p:sp>
        <p:nvSpPr>
          <p:cNvPr id="32" name="Isosceles Triangle 31"/>
          <p:cNvSpPr/>
          <p:nvPr/>
        </p:nvSpPr>
        <p:spPr>
          <a:xfrm rot="19140000">
            <a:off x="8433256" y="2427732"/>
            <a:ext cx="117417" cy="281772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7779164" y="2495782"/>
            <a:ext cx="2088232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Isosceles Triangle 33"/>
          <p:cNvSpPr/>
          <p:nvPr/>
        </p:nvSpPr>
        <p:spPr>
          <a:xfrm rot="19140000">
            <a:off x="8577274" y="1995685"/>
            <a:ext cx="117417" cy="281772"/>
          </a:xfrm>
          <a:prstGeom prst="triangl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</a:endParaRPr>
          </a:p>
        </p:txBody>
      </p:sp>
      <p:sp>
        <p:nvSpPr>
          <p:cNvPr id="35" name="Isosceles Triangle 34"/>
          <p:cNvSpPr/>
          <p:nvPr/>
        </p:nvSpPr>
        <p:spPr>
          <a:xfrm rot="19140000">
            <a:off x="8865306" y="2355723"/>
            <a:ext cx="117417" cy="281772"/>
          </a:xfrm>
          <a:prstGeom prst="triangl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</a:endParaRPr>
          </a:p>
        </p:txBody>
      </p:sp>
      <p:sp>
        <p:nvSpPr>
          <p:cNvPr id="36" name="Isosceles Triangle 35"/>
          <p:cNvSpPr/>
          <p:nvPr/>
        </p:nvSpPr>
        <p:spPr>
          <a:xfrm rot="19140000">
            <a:off x="8865304" y="2715764"/>
            <a:ext cx="117417" cy="281772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041479" y="2260101"/>
            <a:ext cx="791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/>
              </a:rPr>
              <a:t>45 </a:t>
            </a:r>
            <a:r>
              <a:rPr lang="en-US" dirty="0" err="1">
                <a:latin typeface="Calibri"/>
              </a:rPr>
              <a:t>sek</a:t>
            </a:r>
            <a:endParaRPr lang="en-US" dirty="0">
              <a:latin typeface="Calibri"/>
            </a:endParaRPr>
          </a:p>
        </p:txBody>
      </p:sp>
      <p:sp>
        <p:nvSpPr>
          <p:cNvPr id="38" name="Isosceles Triangle 37"/>
          <p:cNvSpPr/>
          <p:nvPr/>
        </p:nvSpPr>
        <p:spPr>
          <a:xfrm rot="19140000">
            <a:off x="1985720" y="2438832"/>
            <a:ext cx="117417" cy="281772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899592" y="2446716"/>
            <a:ext cx="2088232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Isosceles Triangle 39"/>
          <p:cNvSpPr/>
          <p:nvPr/>
        </p:nvSpPr>
        <p:spPr>
          <a:xfrm rot="19140000">
            <a:off x="1648750" y="2140529"/>
            <a:ext cx="117417" cy="281772"/>
          </a:xfrm>
          <a:prstGeom prst="triangl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</a:endParaRPr>
          </a:p>
        </p:txBody>
      </p:sp>
      <p:sp>
        <p:nvSpPr>
          <p:cNvPr id="41" name="Isosceles Triangle 40"/>
          <p:cNvSpPr/>
          <p:nvPr/>
        </p:nvSpPr>
        <p:spPr>
          <a:xfrm rot="19140000">
            <a:off x="2259207" y="2343703"/>
            <a:ext cx="117417" cy="281772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</a:endParaRPr>
          </a:p>
        </p:txBody>
      </p:sp>
      <p:sp>
        <p:nvSpPr>
          <p:cNvPr id="42" name="Isosceles Triangle 41"/>
          <p:cNvSpPr/>
          <p:nvPr/>
        </p:nvSpPr>
        <p:spPr>
          <a:xfrm rot="19140000">
            <a:off x="2601030" y="2438832"/>
            <a:ext cx="117417" cy="281772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03042" y="2272122"/>
            <a:ext cx="791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/>
              </a:rPr>
              <a:t>15 </a:t>
            </a:r>
            <a:r>
              <a:rPr lang="en-US" dirty="0" err="1">
                <a:latin typeface="Calibri"/>
              </a:rPr>
              <a:t>sek</a:t>
            </a:r>
            <a:endParaRPr lang="en-US" dirty="0">
              <a:latin typeface="Calibri"/>
            </a:endParaRPr>
          </a:p>
        </p:txBody>
      </p:sp>
      <p:sp>
        <p:nvSpPr>
          <p:cNvPr id="44" name="Isosceles Triangle 43"/>
          <p:cNvSpPr/>
          <p:nvPr/>
        </p:nvSpPr>
        <p:spPr>
          <a:xfrm rot="19140000">
            <a:off x="4073966" y="2496855"/>
            <a:ext cx="117417" cy="281772"/>
          </a:xfrm>
          <a:prstGeom prst="triangl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</a:endParaRPr>
          </a:p>
        </p:txBody>
      </p:sp>
      <p:sp>
        <p:nvSpPr>
          <p:cNvPr id="45" name="Isosceles Triangle 44"/>
          <p:cNvSpPr/>
          <p:nvPr/>
        </p:nvSpPr>
        <p:spPr>
          <a:xfrm rot="19140000">
            <a:off x="3497901" y="2496855"/>
            <a:ext cx="117417" cy="281772"/>
          </a:xfrm>
          <a:prstGeom prst="triangl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</a:endParaRPr>
          </a:p>
        </p:txBody>
      </p:sp>
      <p:sp>
        <p:nvSpPr>
          <p:cNvPr id="46" name="Isosceles Triangle 45"/>
          <p:cNvSpPr/>
          <p:nvPr/>
        </p:nvSpPr>
        <p:spPr>
          <a:xfrm rot="19140000">
            <a:off x="6018181" y="4441070"/>
            <a:ext cx="117417" cy="281772"/>
          </a:xfrm>
          <a:prstGeom prst="triangl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</a:endParaRPr>
          </a:p>
        </p:txBody>
      </p:sp>
      <p:sp>
        <p:nvSpPr>
          <p:cNvPr id="47" name="Isosceles Triangle 46"/>
          <p:cNvSpPr/>
          <p:nvPr/>
        </p:nvSpPr>
        <p:spPr>
          <a:xfrm rot="19140000">
            <a:off x="4794044" y="4441070"/>
            <a:ext cx="117417" cy="281772"/>
          </a:xfrm>
          <a:prstGeom prst="triangl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23455" y="2990300"/>
            <a:ext cx="6821098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alibri"/>
              </a:rPr>
              <a:t>Vaihtoehtoja</a:t>
            </a:r>
            <a:r>
              <a:rPr lang="en-US" dirty="0">
                <a:latin typeface="Calibri"/>
              </a:rPr>
              <a:t>?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 err="1">
                <a:latin typeface="Calibri"/>
              </a:rPr>
              <a:t>Jarrutus</a:t>
            </a:r>
            <a:r>
              <a:rPr lang="en-US" dirty="0">
                <a:latin typeface="Calibri"/>
              </a:rPr>
              <a:t> </a:t>
            </a:r>
            <a:r>
              <a:rPr lang="en-US" dirty="0" err="1">
                <a:latin typeface="Calibri"/>
              </a:rPr>
              <a:t>purjeilla</a:t>
            </a:r>
            <a:endParaRPr lang="en-US" dirty="0">
              <a:latin typeface="Calibri"/>
            </a:endParaRPr>
          </a:p>
          <a:p>
            <a:pPr marL="342900" indent="-342900">
              <a:buFont typeface="+mj-lt"/>
              <a:buAutoNum type="alphaUcPeriod"/>
            </a:pPr>
            <a:r>
              <a:rPr lang="en-US" dirty="0" err="1">
                <a:latin typeface="Calibri"/>
              </a:rPr>
              <a:t>Jarrutus</a:t>
            </a:r>
            <a:r>
              <a:rPr lang="en-US" dirty="0">
                <a:latin typeface="Calibri"/>
              </a:rPr>
              <a:t> </a:t>
            </a:r>
            <a:r>
              <a:rPr lang="en-US" dirty="0" err="1">
                <a:latin typeface="Calibri"/>
              </a:rPr>
              <a:t>peräsimellä</a:t>
            </a:r>
            <a:endParaRPr lang="en-US" dirty="0">
              <a:latin typeface="Calibri"/>
            </a:endParaRPr>
          </a:p>
          <a:p>
            <a:pPr marL="342900" indent="-342900">
              <a:buFont typeface="+mj-lt"/>
              <a:buAutoNum type="alphaUcPeriod"/>
            </a:pPr>
            <a:r>
              <a:rPr lang="en-US" dirty="0" err="1">
                <a:latin typeface="Calibri"/>
              </a:rPr>
              <a:t>Laskeminen</a:t>
            </a:r>
            <a:endParaRPr lang="en-US" dirty="0">
              <a:latin typeface="Calibri"/>
            </a:endParaRPr>
          </a:p>
          <a:p>
            <a:pPr marL="342900" indent="-342900">
              <a:buFont typeface="+mj-lt"/>
              <a:buAutoNum type="alphaUcPeriod"/>
            </a:pPr>
            <a:r>
              <a:rPr lang="en-US" dirty="0" err="1">
                <a:latin typeface="Calibri"/>
              </a:rPr>
              <a:t>Nostaminen</a:t>
            </a:r>
            <a:endParaRPr lang="en-US" dirty="0">
              <a:latin typeface="Calibri"/>
            </a:endParaRPr>
          </a:p>
          <a:p>
            <a:pPr marL="342900" indent="-342900">
              <a:buFont typeface="+mj-lt"/>
              <a:buAutoNum type="alphaUcPeriod"/>
            </a:pPr>
            <a:r>
              <a:rPr lang="en-US" dirty="0" err="1">
                <a:latin typeface="Calibri"/>
              </a:rPr>
              <a:t>Jiippi</a:t>
            </a:r>
            <a:endParaRPr lang="en-US" dirty="0">
              <a:latin typeface="Calibri"/>
            </a:endParaRPr>
          </a:p>
          <a:p>
            <a:pPr marL="342900" indent="-342900">
              <a:buFont typeface="+mj-lt"/>
              <a:buAutoNum type="alphaUcPeriod"/>
            </a:pPr>
            <a:r>
              <a:rPr lang="en-US" dirty="0">
                <a:latin typeface="Calibri"/>
              </a:rPr>
              <a:t>Venda + </a:t>
            </a:r>
            <a:r>
              <a:rPr lang="en-US" dirty="0" err="1">
                <a:latin typeface="Calibri"/>
              </a:rPr>
              <a:t>laskeminen</a:t>
            </a:r>
            <a:endParaRPr lang="en-US" dirty="0">
              <a:latin typeface="Calibri"/>
            </a:endParaRPr>
          </a:p>
          <a:p>
            <a:pPr marL="342900" indent="-342900">
              <a:buFont typeface="+mj-lt"/>
              <a:buAutoNum type="alphaUcPeriod"/>
            </a:pPr>
            <a:r>
              <a:rPr lang="en-US" dirty="0">
                <a:latin typeface="Calibri"/>
              </a:rPr>
              <a:t>2 </a:t>
            </a:r>
            <a:r>
              <a:rPr lang="en-US" dirty="0" err="1">
                <a:latin typeface="Calibri"/>
              </a:rPr>
              <a:t>nopeaa</a:t>
            </a:r>
            <a:r>
              <a:rPr lang="en-US" dirty="0">
                <a:latin typeface="Calibri"/>
              </a:rPr>
              <a:t> </a:t>
            </a:r>
            <a:r>
              <a:rPr lang="en-US" dirty="0" err="1">
                <a:latin typeface="Calibri"/>
              </a:rPr>
              <a:t>vendaa</a:t>
            </a:r>
            <a:endParaRPr lang="en-US" dirty="0">
              <a:latin typeface="Calibri"/>
            </a:endParaRPr>
          </a:p>
          <a:p>
            <a:pPr marL="342900" indent="-342900">
              <a:buFont typeface="+mj-lt"/>
              <a:buAutoNum type="alphaUcPeriod"/>
            </a:pPr>
            <a:r>
              <a:rPr lang="en-US" dirty="0" err="1">
                <a:latin typeface="Calibri"/>
              </a:rPr>
              <a:t>Päädyn</a:t>
            </a:r>
            <a:r>
              <a:rPr lang="en-US" dirty="0">
                <a:latin typeface="Calibri"/>
              </a:rPr>
              <a:t> </a:t>
            </a:r>
            <a:r>
              <a:rPr lang="en-US" dirty="0" err="1">
                <a:latin typeface="Calibri"/>
              </a:rPr>
              <a:t>kierto</a:t>
            </a:r>
            <a:endParaRPr lang="en-US" dirty="0">
              <a:latin typeface="Calibri"/>
            </a:endParaRPr>
          </a:p>
          <a:p>
            <a:pPr marL="342900" indent="-342900">
              <a:buFont typeface="+mj-lt"/>
              <a:buAutoNum type="alphaUcPeriod"/>
            </a:pPr>
            <a:endParaRPr lang="en-US" dirty="0">
              <a:latin typeface="Calibri"/>
            </a:endParaRPr>
          </a:p>
          <a:p>
            <a:r>
              <a:rPr lang="en-US" dirty="0" err="1">
                <a:latin typeface="Calibri"/>
                <a:sym typeface="Wingdings"/>
              </a:rPr>
              <a:t>Huom</a:t>
            </a:r>
            <a:r>
              <a:rPr lang="en-US" dirty="0">
                <a:latin typeface="Calibri"/>
                <a:sym typeface="Wingdings"/>
              </a:rPr>
              <a:t>! </a:t>
            </a:r>
            <a:r>
              <a:rPr lang="en-US" dirty="0" err="1">
                <a:latin typeface="Calibri"/>
                <a:sym typeface="Wingdings"/>
              </a:rPr>
              <a:t>Tuulen</a:t>
            </a:r>
            <a:r>
              <a:rPr lang="en-US" dirty="0">
                <a:latin typeface="Calibri"/>
                <a:sym typeface="Wingdings"/>
              </a:rPr>
              <a:t> </a:t>
            </a:r>
            <a:r>
              <a:rPr lang="en-US" dirty="0" err="1">
                <a:latin typeface="Calibri"/>
                <a:sym typeface="Wingdings"/>
              </a:rPr>
              <a:t>puolen</a:t>
            </a:r>
            <a:r>
              <a:rPr lang="en-US" dirty="0">
                <a:latin typeface="Calibri"/>
                <a:sym typeface="Wingdings"/>
              </a:rPr>
              <a:t> </a:t>
            </a:r>
            <a:r>
              <a:rPr lang="en-US" dirty="0" err="1">
                <a:latin typeface="Calibri"/>
                <a:sym typeface="Wingdings"/>
              </a:rPr>
              <a:t>vene</a:t>
            </a:r>
            <a:r>
              <a:rPr lang="en-US" dirty="0">
                <a:latin typeface="Calibri"/>
                <a:sym typeface="Wingdings"/>
              </a:rPr>
              <a:t> on </a:t>
            </a:r>
            <a:r>
              <a:rPr lang="en-US" dirty="0" err="1">
                <a:latin typeface="Calibri"/>
                <a:sym typeface="Wingdings"/>
              </a:rPr>
              <a:t>väistövelvollinen</a:t>
            </a:r>
            <a:r>
              <a:rPr lang="en-US" dirty="0">
                <a:latin typeface="Calibri"/>
                <a:sym typeface="Wingdings"/>
              </a:rPr>
              <a:t>, kun </a:t>
            </a:r>
            <a:r>
              <a:rPr lang="en-US" dirty="0" err="1">
                <a:latin typeface="Calibri"/>
                <a:sym typeface="Wingdings"/>
              </a:rPr>
              <a:t>veneillä</a:t>
            </a:r>
            <a:r>
              <a:rPr lang="en-US" dirty="0">
                <a:latin typeface="Calibri"/>
                <a:sym typeface="Wingdings"/>
              </a:rPr>
              <a:t> on </a:t>
            </a:r>
            <a:r>
              <a:rPr lang="en-US" dirty="0" err="1">
                <a:latin typeface="Calibri"/>
                <a:sym typeface="Wingdings"/>
              </a:rPr>
              <a:t>peitto</a:t>
            </a:r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192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  <p:bldP spid="17" grpId="0" animBg="1"/>
      <p:bldP spid="21" grpId="0"/>
      <p:bldP spid="22" grpId="0" animBg="1"/>
      <p:bldP spid="24" grpId="0" animBg="1"/>
      <p:bldP spid="25" grpId="0" animBg="1"/>
      <p:bldP spid="26" grpId="0" animBg="1"/>
      <p:bldP spid="27" grpId="0"/>
      <p:bldP spid="32" grpId="0" animBg="1"/>
      <p:bldP spid="34" grpId="0" animBg="1"/>
      <p:bldP spid="35" grpId="0" animBg="1"/>
      <p:bldP spid="36" grpId="0" animBg="1"/>
      <p:bldP spid="37" grpId="0"/>
      <p:bldP spid="38" grpId="0" animBg="1"/>
      <p:bldP spid="40" grpId="0" animBg="1"/>
      <p:bldP spid="41" grpId="0" animBg="1"/>
      <p:bldP spid="42" grpId="0" animBg="1"/>
      <p:bldP spid="43" grpId="0"/>
      <p:bldP spid="44" grpId="0" animBg="1"/>
      <p:bldP spid="45" grpId="0" animBg="1"/>
      <p:bldP spid="46" grpId="0" animBg="1"/>
      <p:bldP spid="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Oikeaan</a:t>
            </a:r>
            <a:r>
              <a:rPr lang="en-US" dirty="0"/>
              <a:t> </a:t>
            </a:r>
            <a:r>
              <a:rPr lang="en-US" dirty="0" err="1"/>
              <a:t>aikaan</a:t>
            </a:r>
            <a:r>
              <a:rPr lang="en-US" dirty="0"/>
              <a:t> </a:t>
            </a:r>
            <a:r>
              <a:rPr lang="en-US" dirty="0" err="1"/>
              <a:t>linjalle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Tunnetut</a:t>
            </a:r>
            <a:r>
              <a:rPr lang="en-US" dirty="0"/>
              <a:t> </a:t>
            </a:r>
            <a:r>
              <a:rPr lang="en-US" dirty="0" err="1"/>
              <a:t>tosiasiat</a:t>
            </a:r>
            <a:endParaRPr lang="en-US" dirty="0"/>
          </a:p>
          <a:p>
            <a:pPr lvl="1"/>
            <a:r>
              <a:rPr lang="en-US" dirty="0"/>
              <a:t>36.7 </a:t>
            </a:r>
            <a:r>
              <a:rPr lang="en-US" dirty="0" err="1"/>
              <a:t>kiihtyy</a:t>
            </a:r>
            <a:r>
              <a:rPr lang="en-US" dirty="0"/>
              <a:t> 30 </a:t>
            </a:r>
            <a:r>
              <a:rPr lang="en-US" dirty="0" err="1"/>
              <a:t>sek</a:t>
            </a:r>
            <a:r>
              <a:rPr lang="en-US" dirty="0"/>
              <a:t> – 2.5 </a:t>
            </a:r>
            <a:r>
              <a:rPr lang="en-US" dirty="0" err="1"/>
              <a:t>minuuttia</a:t>
            </a:r>
            <a:r>
              <a:rPr lang="en-US" dirty="0"/>
              <a:t> </a:t>
            </a:r>
            <a:r>
              <a:rPr lang="en-US" dirty="0" err="1"/>
              <a:t>riippuen</a:t>
            </a:r>
            <a:r>
              <a:rPr lang="en-US" dirty="0"/>
              <a:t> </a:t>
            </a:r>
            <a:r>
              <a:rPr lang="en-US" dirty="0" err="1"/>
              <a:t>tuulesta</a:t>
            </a:r>
            <a:r>
              <a:rPr lang="en-US" dirty="0"/>
              <a:t> </a:t>
            </a:r>
            <a:r>
              <a:rPr lang="en-US" dirty="0" err="1"/>
              <a:t>ja</a:t>
            </a:r>
            <a:r>
              <a:rPr lang="en-US" dirty="0"/>
              <a:t> </a:t>
            </a:r>
            <a:r>
              <a:rPr lang="en-US" dirty="0" err="1"/>
              <a:t>aallokosta</a:t>
            </a:r>
            <a:endParaRPr lang="en-US" dirty="0"/>
          </a:p>
          <a:p>
            <a:pPr lvl="1"/>
            <a:r>
              <a:rPr lang="en-US" dirty="0" err="1"/>
              <a:t>Fliitin</a:t>
            </a:r>
            <a:r>
              <a:rPr lang="en-US" dirty="0"/>
              <a:t> </a:t>
            </a:r>
            <a:r>
              <a:rPr lang="en-US" dirty="0" err="1"/>
              <a:t>kärkiveneet</a:t>
            </a:r>
            <a:r>
              <a:rPr lang="en-US" dirty="0"/>
              <a:t> </a:t>
            </a:r>
            <a:r>
              <a:rPr lang="en-US" dirty="0" err="1"/>
              <a:t>ovat</a:t>
            </a:r>
            <a:r>
              <a:rPr lang="en-US" dirty="0"/>
              <a:t> 1-3 </a:t>
            </a:r>
            <a:r>
              <a:rPr lang="en-US" dirty="0" err="1"/>
              <a:t>sek</a:t>
            </a:r>
            <a:r>
              <a:rPr lang="en-US" dirty="0"/>
              <a:t> </a:t>
            </a:r>
            <a:r>
              <a:rPr lang="en-US" dirty="0" err="1"/>
              <a:t>tarkkuudella</a:t>
            </a:r>
            <a:r>
              <a:rPr lang="en-US" dirty="0"/>
              <a:t> </a:t>
            </a:r>
            <a:r>
              <a:rPr lang="en-US" dirty="0" err="1"/>
              <a:t>linjalla</a:t>
            </a:r>
            <a:r>
              <a:rPr lang="en-US" dirty="0"/>
              <a:t> </a:t>
            </a:r>
            <a:r>
              <a:rPr lang="en-US" dirty="0" err="1"/>
              <a:t>täydessä</a:t>
            </a:r>
            <a:r>
              <a:rPr lang="en-US" dirty="0"/>
              <a:t> </a:t>
            </a:r>
            <a:r>
              <a:rPr lang="en-US" dirty="0" err="1"/>
              <a:t>vauhdissa</a:t>
            </a:r>
            <a:endParaRPr lang="en-US" dirty="0"/>
          </a:p>
          <a:p>
            <a:pPr lvl="1"/>
            <a:r>
              <a:rPr lang="en-US" dirty="0"/>
              <a:t>Jos on 2 </a:t>
            </a:r>
            <a:r>
              <a:rPr lang="en-US" dirty="0" err="1"/>
              <a:t>sekuntia</a:t>
            </a:r>
            <a:r>
              <a:rPr lang="en-US" dirty="0"/>
              <a:t> </a:t>
            </a:r>
            <a:r>
              <a:rPr lang="en-US" dirty="0" err="1"/>
              <a:t>kaveria</a:t>
            </a:r>
            <a:r>
              <a:rPr lang="en-US" dirty="0"/>
              <a:t> </a:t>
            </a:r>
            <a:r>
              <a:rPr lang="en-US" dirty="0" err="1"/>
              <a:t>perässä</a:t>
            </a:r>
            <a:r>
              <a:rPr lang="en-US" dirty="0"/>
              <a:t>, </a:t>
            </a:r>
            <a:r>
              <a:rPr lang="en-US" dirty="0" err="1"/>
              <a:t>jää</a:t>
            </a:r>
            <a:r>
              <a:rPr lang="en-US" dirty="0"/>
              <a:t> </a:t>
            </a:r>
            <a:r>
              <a:rPr lang="en-US" dirty="0" err="1"/>
              <a:t>armotta</a:t>
            </a:r>
            <a:r>
              <a:rPr lang="en-US" dirty="0"/>
              <a:t> </a:t>
            </a:r>
            <a:r>
              <a:rPr lang="en-US" dirty="0" err="1"/>
              <a:t>pakkituuliin</a:t>
            </a:r>
            <a:endParaRPr lang="en-US" dirty="0"/>
          </a:p>
          <a:p>
            <a:pPr lvl="1"/>
            <a:r>
              <a:rPr lang="en-US" dirty="0"/>
              <a:t>Jos </a:t>
            </a:r>
            <a:r>
              <a:rPr lang="en-US" dirty="0" err="1"/>
              <a:t>taas</a:t>
            </a:r>
            <a:r>
              <a:rPr lang="en-US" dirty="0"/>
              <a:t> on 2 </a:t>
            </a:r>
            <a:r>
              <a:rPr lang="en-US" dirty="0" err="1"/>
              <a:t>sek</a:t>
            </a:r>
            <a:r>
              <a:rPr lang="en-US" dirty="0"/>
              <a:t> ajoissa ja huomaa sen liian myöhään, </a:t>
            </a:r>
            <a:r>
              <a:rPr lang="en-US" dirty="0" err="1"/>
              <a:t>joutuu</a:t>
            </a:r>
            <a:r>
              <a:rPr lang="en-US" dirty="0"/>
              <a:t> </a:t>
            </a:r>
            <a:r>
              <a:rPr lang="en-US" dirty="0" err="1"/>
              <a:t>hidastamaan</a:t>
            </a:r>
            <a:r>
              <a:rPr lang="en-US" dirty="0"/>
              <a:t> </a:t>
            </a:r>
            <a:r>
              <a:rPr lang="en-US" dirty="0" err="1"/>
              <a:t>ja</a:t>
            </a:r>
            <a:r>
              <a:rPr lang="en-US" dirty="0"/>
              <a:t> </a:t>
            </a:r>
            <a:r>
              <a:rPr lang="en-US" dirty="0" err="1"/>
              <a:t>jää</a:t>
            </a:r>
            <a:r>
              <a:rPr lang="en-US" dirty="0"/>
              <a:t> </a:t>
            </a:r>
            <a:r>
              <a:rPr lang="en-US" dirty="0" err="1"/>
              <a:t>jalkoihin</a:t>
            </a:r>
            <a:r>
              <a:rPr lang="en-US" dirty="0"/>
              <a:t> </a:t>
            </a:r>
            <a:r>
              <a:rPr lang="en-US" dirty="0" err="1"/>
              <a:t>ekan</a:t>
            </a:r>
            <a:r>
              <a:rPr lang="en-US" dirty="0"/>
              <a:t> 100m </a:t>
            </a:r>
            <a:r>
              <a:rPr lang="en-US" dirty="0" err="1"/>
              <a:t>aikana</a:t>
            </a:r>
            <a:endParaRPr lang="en-US" dirty="0"/>
          </a:p>
          <a:p>
            <a:r>
              <a:rPr lang="en-US" dirty="0" err="1"/>
              <a:t>Keskusteltavaksi</a:t>
            </a:r>
            <a:endParaRPr lang="en-US" dirty="0"/>
          </a:p>
          <a:p>
            <a:pPr lvl="1"/>
            <a:r>
              <a:rPr lang="en-US" dirty="0" err="1"/>
              <a:t>Kuka</a:t>
            </a:r>
            <a:r>
              <a:rPr lang="en-US" dirty="0"/>
              <a:t> </a:t>
            </a:r>
            <a:r>
              <a:rPr lang="en-US" dirty="0" err="1"/>
              <a:t>pystyy</a:t>
            </a:r>
            <a:r>
              <a:rPr lang="en-US" dirty="0"/>
              <a:t> 50-200 </a:t>
            </a:r>
            <a:r>
              <a:rPr lang="en-US" dirty="0" err="1"/>
              <a:t>metrin</a:t>
            </a:r>
            <a:r>
              <a:rPr lang="en-US" dirty="0"/>
              <a:t> </a:t>
            </a:r>
            <a:r>
              <a:rPr lang="en-US" dirty="0" err="1"/>
              <a:t>etäisyydeltä</a:t>
            </a:r>
            <a:r>
              <a:rPr lang="en-US" dirty="0"/>
              <a:t> </a:t>
            </a:r>
            <a:r>
              <a:rPr lang="en-US" dirty="0" err="1"/>
              <a:t>arvioimaan</a:t>
            </a:r>
            <a:r>
              <a:rPr lang="en-US" dirty="0"/>
              <a:t> </a:t>
            </a:r>
            <a:r>
              <a:rPr lang="en-US" dirty="0" err="1"/>
              <a:t>lähestymisajan</a:t>
            </a:r>
            <a:r>
              <a:rPr lang="en-US" dirty="0"/>
              <a:t> </a:t>
            </a:r>
            <a:r>
              <a:rPr lang="en-US" dirty="0" err="1"/>
              <a:t>veteen</a:t>
            </a:r>
            <a:r>
              <a:rPr lang="en-US" dirty="0"/>
              <a:t> </a:t>
            </a:r>
            <a:r>
              <a:rPr lang="en-US" dirty="0" err="1"/>
              <a:t>piirretylle</a:t>
            </a:r>
            <a:r>
              <a:rPr lang="en-US" dirty="0"/>
              <a:t> </a:t>
            </a:r>
            <a:r>
              <a:rPr lang="en-US" dirty="0" err="1"/>
              <a:t>viivalle</a:t>
            </a:r>
            <a:r>
              <a:rPr lang="en-US" dirty="0"/>
              <a:t> 1-2 </a:t>
            </a:r>
            <a:r>
              <a:rPr lang="en-US" dirty="0" err="1"/>
              <a:t>sek</a:t>
            </a:r>
            <a:r>
              <a:rPr lang="en-US" dirty="0"/>
              <a:t> </a:t>
            </a:r>
            <a:r>
              <a:rPr lang="en-US" dirty="0" err="1"/>
              <a:t>tarkkuudella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Ja</a:t>
            </a:r>
            <a:r>
              <a:rPr lang="en-US" dirty="0"/>
              <a:t> me </a:t>
            </a:r>
            <a:r>
              <a:rPr lang="en-US" dirty="0" err="1"/>
              <a:t>kuolevaiset</a:t>
            </a:r>
            <a:r>
              <a:rPr lang="en-US" dirty="0"/>
              <a:t>: </a:t>
            </a:r>
            <a:r>
              <a:rPr lang="en-US" dirty="0" err="1"/>
              <a:t>tyydymmekö</a:t>
            </a:r>
            <a:r>
              <a:rPr lang="en-US" dirty="0"/>
              <a:t> </a:t>
            </a:r>
            <a:r>
              <a:rPr lang="en-US" dirty="0" err="1"/>
              <a:t>ajoittain</a:t>
            </a:r>
            <a:r>
              <a:rPr lang="en-US" dirty="0"/>
              <a:t> </a:t>
            </a:r>
            <a:r>
              <a:rPr lang="en-US" dirty="0" err="1"/>
              <a:t>huonoihin</a:t>
            </a:r>
            <a:r>
              <a:rPr lang="en-US" dirty="0"/>
              <a:t> </a:t>
            </a:r>
            <a:r>
              <a:rPr lang="en-US" dirty="0" err="1"/>
              <a:t>startteihin</a:t>
            </a:r>
            <a:r>
              <a:rPr lang="en-US" dirty="0"/>
              <a:t> </a:t>
            </a:r>
            <a:r>
              <a:rPr lang="en-US" dirty="0" err="1"/>
              <a:t>vai</a:t>
            </a:r>
            <a:r>
              <a:rPr lang="en-US" dirty="0"/>
              <a:t> </a:t>
            </a:r>
            <a:r>
              <a:rPr lang="en-US" dirty="0" err="1"/>
              <a:t>onko</a:t>
            </a:r>
            <a:r>
              <a:rPr lang="en-US" dirty="0"/>
              <a:t> </a:t>
            </a:r>
            <a:r>
              <a:rPr lang="en-US" dirty="0" err="1"/>
              <a:t>meillä</a:t>
            </a:r>
            <a:r>
              <a:rPr lang="en-US" dirty="0"/>
              <a:t> </a:t>
            </a:r>
            <a:r>
              <a:rPr lang="en-US" dirty="0" err="1"/>
              <a:t>hyviä</a:t>
            </a:r>
            <a:r>
              <a:rPr lang="en-US" dirty="0"/>
              <a:t> </a:t>
            </a:r>
            <a:r>
              <a:rPr lang="en-US" dirty="0" err="1"/>
              <a:t>systematiikkoja</a:t>
            </a:r>
            <a:r>
              <a:rPr lang="en-US" dirty="0"/>
              <a:t> </a:t>
            </a:r>
            <a:r>
              <a:rPr lang="en-US" dirty="0" err="1"/>
              <a:t>ajan</a:t>
            </a:r>
            <a:r>
              <a:rPr lang="en-US" dirty="0"/>
              <a:t> </a:t>
            </a:r>
            <a:r>
              <a:rPr lang="en-US" dirty="0" err="1"/>
              <a:t>arvioimiseen</a:t>
            </a:r>
            <a:r>
              <a:rPr lang="en-US" dirty="0"/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739775" y="6230487"/>
            <a:ext cx="7662864" cy="4365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Calibri"/>
              </a:rPr>
              <a:t>Perstuntumalla</a:t>
            </a:r>
            <a:r>
              <a:rPr lang="en-US" dirty="0">
                <a:latin typeface="Calibri"/>
              </a:rPr>
              <a:t> </a:t>
            </a:r>
            <a:r>
              <a:rPr lang="en-US" dirty="0" err="1">
                <a:latin typeface="Calibri"/>
              </a:rPr>
              <a:t>vai</a:t>
            </a:r>
            <a:r>
              <a:rPr lang="en-US" dirty="0">
                <a:latin typeface="Calibri"/>
              </a:rPr>
              <a:t> </a:t>
            </a:r>
            <a:r>
              <a:rPr lang="en-US" dirty="0" err="1">
                <a:latin typeface="Calibri"/>
              </a:rPr>
              <a:t>tietokoneavusteisella</a:t>
            </a:r>
            <a:r>
              <a:rPr lang="en-US" dirty="0">
                <a:latin typeface="Calibri"/>
              </a:rPr>
              <a:t> </a:t>
            </a:r>
            <a:r>
              <a:rPr lang="en-US" dirty="0" err="1">
                <a:latin typeface="Calibri"/>
              </a:rPr>
              <a:t>perstuntumalla</a:t>
            </a:r>
            <a:r>
              <a:rPr lang="en-US" dirty="0">
                <a:latin typeface="Calibri"/>
              </a:rPr>
              <a:t> (CAAF)?</a:t>
            </a:r>
          </a:p>
        </p:txBody>
      </p:sp>
    </p:spTree>
    <p:extLst>
      <p:ext uri="{BB962C8B-B14F-4D97-AF65-F5344CB8AC3E}">
        <p14:creationId xmlns:p14="http://schemas.microsoft.com/office/powerpoint/2010/main" val="395643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Taktiikkatietokone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7443" y="1604818"/>
            <a:ext cx="4003820" cy="4455536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/>
              <a:t>Sailracer.net</a:t>
            </a:r>
            <a:r>
              <a:rPr lang="en-US" dirty="0"/>
              <a:t>: </a:t>
            </a:r>
            <a:r>
              <a:rPr lang="en-US" dirty="0" err="1"/>
              <a:t>iOS</a:t>
            </a:r>
            <a:r>
              <a:rPr lang="en-US" dirty="0"/>
              <a:t> </a:t>
            </a:r>
            <a:r>
              <a:rPr lang="en-US" dirty="0" err="1"/>
              <a:t>ja</a:t>
            </a:r>
            <a:r>
              <a:rPr lang="en-US" dirty="0"/>
              <a:t> Android, 10e /</a:t>
            </a:r>
            <a:r>
              <a:rPr lang="en-US" dirty="0" err="1"/>
              <a:t>vuosi</a:t>
            </a:r>
            <a:r>
              <a:rPr lang="en-US" dirty="0"/>
              <a:t> </a:t>
            </a:r>
          </a:p>
          <a:p>
            <a:r>
              <a:rPr lang="en-US" dirty="0" err="1"/>
              <a:t>Annetaan</a:t>
            </a:r>
            <a:r>
              <a:rPr lang="en-US" dirty="0"/>
              <a:t> </a:t>
            </a:r>
            <a:r>
              <a:rPr lang="en-US" dirty="0" err="1"/>
              <a:t>aika</a:t>
            </a:r>
            <a:r>
              <a:rPr lang="en-US" dirty="0"/>
              <a:t>, </a:t>
            </a:r>
            <a:r>
              <a:rPr lang="en-US" dirty="0" err="1"/>
              <a:t>linjan</a:t>
            </a:r>
            <a:r>
              <a:rPr lang="en-US" dirty="0"/>
              <a:t> </a:t>
            </a:r>
            <a:r>
              <a:rPr lang="en-US" dirty="0" err="1"/>
              <a:t>päiden</a:t>
            </a:r>
            <a:r>
              <a:rPr lang="en-US" dirty="0"/>
              <a:t> </a:t>
            </a:r>
            <a:r>
              <a:rPr lang="en-US" dirty="0" err="1"/>
              <a:t>koordinaatit</a:t>
            </a:r>
            <a:r>
              <a:rPr lang="en-US" dirty="0"/>
              <a:t>, </a:t>
            </a:r>
            <a:r>
              <a:rPr lang="en-US" dirty="0" err="1"/>
              <a:t>kryssisuunta</a:t>
            </a:r>
            <a:r>
              <a:rPr lang="en-US" dirty="0"/>
              <a:t> </a:t>
            </a:r>
            <a:r>
              <a:rPr lang="en-US" dirty="0" err="1"/>
              <a:t>ja</a:t>
            </a:r>
            <a:r>
              <a:rPr lang="en-US" dirty="0"/>
              <a:t> –</a:t>
            </a:r>
            <a:r>
              <a:rPr lang="en-US" dirty="0" err="1"/>
              <a:t>nopeus</a:t>
            </a:r>
            <a:endParaRPr lang="en-US" dirty="0"/>
          </a:p>
          <a:p>
            <a:r>
              <a:rPr lang="en-US" dirty="0" err="1"/>
              <a:t>Saadaan</a:t>
            </a:r>
            <a:r>
              <a:rPr lang="en-US" dirty="0"/>
              <a:t> </a:t>
            </a:r>
            <a:r>
              <a:rPr lang="en-US" dirty="0" err="1"/>
              <a:t>aika</a:t>
            </a:r>
            <a:r>
              <a:rPr lang="en-US" dirty="0"/>
              <a:t>/</a:t>
            </a:r>
            <a:r>
              <a:rPr lang="en-US" dirty="0" err="1"/>
              <a:t>matka</a:t>
            </a:r>
            <a:r>
              <a:rPr lang="en-US" dirty="0"/>
              <a:t> </a:t>
            </a:r>
            <a:r>
              <a:rPr lang="en-US" dirty="0" err="1"/>
              <a:t>linjalle</a:t>
            </a:r>
            <a:r>
              <a:rPr lang="en-US" dirty="0"/>
              <a:t> </a:t>
            </a:r>
            <a:r>
              <a:rPr lang="en-US" dirty="0" err="1"/>
              <a:t>ja</a:t>
            </a:r>
            <a:r>
              <a:rPr lang="en-US" dirty="0"/>
              <a:t> time to burn</a:t>
            </a:r>
          </a:p>
          <a:p>
            <a:r>
              <a:rPr lang="en-US" dirty="0"/>
              <a:t>Time to burn </a:t>
            </a:r>
            <a:r>
              <a:rPr lang="en-US" dirty="0" err="1"/>
              <a:t>kertoo</a:t>
            </a:r>
            <a:r>
              <a:rPr lang="en-US" dirty="0"/>
              <a:t> </a:t>
            </a:r>
            <a:r>
              <a:rPr lang="en-US" dirty="0" err="1"/>
              <a:t>kuinka</a:t>
            </a:r>
            <a:r>
              <a:rPr lang="en-US" dirty="0"/>
              <a:t> </a:t>
            </a:r>
            <a:r>
              <a:rPr lang="en-US" dirty="0" err="1"/>
              <a:t>monta</a:t>
            </a:r>
            <a:r>
              <a:rPr lang="en-US" dirty="0"/>
              <a:t> </a:t>
            </a:r>
            <a:r>
              <a:rPr lang="en-US" dirty="0" err="1"/>
              <a:t>sekuntia</a:t>
            </a:r>
            <a:r>
              <a:rPr lang="en-US" dirty="0"/>
              <a:t> </a:t>
            </a:r>
            <a:r>
              <a:rPr lang="en-US" dirty="0" err="1"/>
              <a:t>pitää</a:t>
            </a:r>
            <a:r>
              <a:rPr lang="en-US" dirty="0"/>
              <a:t> </a:t>
            </a:r>
            <a:r>
              <a:rPr lang="en-US" dirty="0" err="1"/>
              <a:t>vielä</a:t>
            </a:r>
            <a:r>
              <a:rPr lang="en-US" dirty="0"/>
              <a:t> </a:t>
            </a:r>
            <a:r>
              <a:rPr lang="en-US" dirty="0" err="1"/>
              <a:t>hidastella</a:t>
            </a:r>
            <a:r>
              <a:rPr lang="en-US" dirty="0"/>
              <a:t> </a:t>
            </a:r>
            <a:r>
              <a:rPr lang="en-US" dirty="0" err="1"/>
              <a:t>ennen</a:t>
            </a:r>
            <a:r>
              <a:rPr lang="en-US" dirty="0"/>
              <a:t> </a:t>
            </a:r>
            <a:r>
              <a:rPr lang="en-US" dirty="0" err="1"/>
              <a:t>kuin</a:t>
            </a:r>
            <a:r>
              <a:rPr lang="en-US" dirty="0"/>
              <a:t> </a:t>
            </a:r>
            <a:r>
              <a:rPr lang="en-US" dirty="0" err="1"/>
              <a:t>voi</a:t>
            </a:r>
            <a:r>
              <a:rPr lang="en-US" dirty="0"/>
              <a:t> </a:t>
            </a:r>
            <a:r>
              <a:rPr lang="en-US" dirty="0" err="1"/>
              <a:t>ajaa</a:t>
            </a:r>
            <a:r>
              <a:rPr lang="en-US" dirty="0"/>
              <a:t> </a:t>
            </a:r>
            <a:r>
              <a:rPr lang="en-US" dirty="0" err="1"/>
              <a:t>täyttä</a:t>
            </a:r>
            <a:r>
              <a:rPr lang="en-US" dirty="0"/>
              <a:t> </a:t>
            </a:r>
            <a:r>
              <a:rPr lang="en-US" dirty="0" err="1"/>
              <a:t>vauhtia</a:t>
            </a:r>
            <a:r>
              <a:rPr lang="en-US" dirty="0"/>
              <a:t> </a:t>
            </a:r>
            <a:r>
              <a:rPr lang="en-US" dirty="0" err="1"/>
              <a:t>kohti</a:t>
            </a:r>
            <a:r>
              <a:rPr lang="en-US" dirty="0"/>
              <a:t> </a:t>
            </a:r>
            <a:r>
              <a:rPr lang="en-US" dirty="0" err="1"/>
              <a:t>linjaa</a:t>
            </a:r>
            <a:r>
              <a:rPr lang="en-US" dirty="0"/>
              <a:t>, </a:t>
            </a:r>
            <a:r>
              <a:rPr lang="en-US" dirty="0" err="1"/>
              <a:t>ts</a:t>
            </a:r>
            <a:r>
              <a:rPr lang="en-US" dirty="0"/>
              <a:t>. </a:t>
            </a:r>
            <a:r>
              <a:rPr lang="en-US" dirty="0" err="1"/>
              <a:t>onko</a:t>
            </a:r>
            <a:r>
              <a:rPr lang="en-US" dirty="0"/>
              <a:t> </a:t>
            </a:r>
            <a:r>
              <a:rPr lang="en-US" dirty="0" err="1"/>
              <a:t>myöhässä</a:t>
            </a:r>
            <a:r>
              <a:rPr lang="en-US" dirty="0"/>
              <a:t> </a:t>
            </a:r>
            <a:r>
              <a:rPr lang="en-US" dirty="0" err="1"/>
              <a:t>vai</a:t>
            </a:r>
            <a:r>
              <a:rPr lang="en-US" dirty="0"/>
              <a:t> </a:t>
            </a:r>
            <a:r>
              <a:rPr lang="en-US" dirty="0" err="1"/>
              <a:t>etuajassa</a:t>
            </a:r>
            <a:endParaRPr lang="en-US" dirty="0"/>
          </a:p>
          <a:p>
            <a:r>
              <a:rPr lang="en-US" dirty="0" err="1"/>
              <a:t>Rajoitukset</a:t>
            </a:r>
            <a:r>
              <a:rPr lang="en-US" dirty="0"/>
              <a:t>: </a:t>
            </a:r>
            <a:r>
              <a:rPr lang="en-US" dirty="0" err="1"/>
              <a:t>pitää</a:t>
            </a:r>
            <a:r>
              <a:rPr lang="en-US" dirty="0"/>
              <a:t> olla </a:t>
            </a:r>
            <a:r>
              <a:rPr lang="en-US" dirty="0" err="1"/>
              <a:t>hyvä</a:t>
            </a:r>
            <a:r>
              <a:rPr lang="en-US" dirty="0"/>
              <a:t> </a:t>
            </a:r>
            <a:r>
              <a:rPr lang="en-US" dirty="0" err="1"/>
              <a:t>rutiini</a:t>
            </a:r>
            <a:r>
              <a:rPr lang="en-US" dirty="0"/>
              <a:t> </a:t>
            </a:r>
            <a:r>
              <a:rPr lang="en-US" dirty="0" err="1"/>
              <a:t>päiden</a:t>
            </a:r>
            <a:r>
              <a:rPr lang="en-US" dirty="0"/>
              <a:t> </a:t>
            </a:r>
            <a:r>
              <a:rPr lang="en-US" dirty="0" err="1"/>
              <a:t>pingaukseen</a:t>
            </a:r>
            <a:r>
              <a:rPr lang="en-US" dirty="0"/>
              <a:t>; </a:t>
            </a:r>
            <a:r>
              <a:rPr lang="en-US" dirty="0" err="1"/>
              <a:t>kone</a:t>
            </a:r>
            <a:r>
              <a:rPr lang="en-US" dirty="0"/>
              <a:t> </a:t>
            </a:r>
            <a:r>
              <a:rPr lang="en-US" dirty="0" err="1"/>
              <a:t>johtaa</a:t>
            </a:r>
            <a:r>
              <a:rPr lang="en-US" dirty="0"/>
              <a:t> </a:t>
            </a:r>
            <a:r>
              <a:rPr lang="en-US" dirty="0" err="1"/>
              <a:t>harhaan</a:t>
            </a:r>
            <a:r>
              <a:rPr lang="en-US" dirty="0"/>
              <a:t>, </a:t>
            </a:r>
            <a:r>
              <a:rPr lang="en-US" dirty="0" err="1"/>
              <a:t>jos</a:t>
            </a:r>
            <a:r>
              <a:rPr lang="en-US" dirty="0"/>
              <a:t> </a:t>
            </a:r>
            <a:r>
              <a:rPr lang="en-US" dirty="0" err="1"/>
              <a:t>tuuli</a:t>
            </a:r>
            <a:r>
              <a:rPr lang="en-US" dirty="0"/>
              <a:t> </a:t>
            </a:r>
            <a:r>
              <a:rPr lang="en-US" dirty="0" err="1"/>
              <a:t>kääntyy</a:t>
            </a:r>
            <a:r>
              <a:rPr lang="en-US" dirty="0"/>
              <a:t>/</a:t>
            </a:r>
            <a:r>
              <a:rPr lang="en-US" dirty="0" err="1"/>
              <a:t>voimistuu</a:t>
            </a:r>
            <a:r>
              <a:rPr lang="en-US" dirty="0"/>
              <a:t>/</a:t>
            </a:r>
            <a:r>
              <a:rPr lang="en-US" dirty="0" err="1"/>
              <a:t>kevenee</a:t>
            </a:r>
            <a:r>
              <a:rPr lang="en-US" dirty="0"/>
              <a:t> </a:t>
            </a:r>
            <a:r>
              <a:rPr lang="en-US" dirty="0" err="1"/>
              <a:t>oleellisesti</a:t>
            </a:r>
            <a:endParaRPr lang="en-US" dirty="0"/>
          </a:p>
          <a:p>
            <a:r>
              <a:rPr lang="en-US" dirty="0" err="1"/>
              <a:t>Muitakin</a:t>
            </a:r>
            <a:r>
              <a:rPr lang="en-US" dirty="0"/>
              <a:t> </a:t>
            </a:r>
            <a:r>
              <a:rPr lang="en-US" dirty="0" err="1"/>
              <a:t>vastaavia</a:t>
            </a:r>
            <a:r>
              <a:rPr lang="en-US" dirty="0"/>
              <a:t> </a:t>
            </a:r>
            <a:r>
              <a:rPr lang="en-US" dirty="0" err="1"/>
              <a:t>tuotteita</a:t>
            </a:r>
            <a:r>
              <a:rPr lang="en-US" dirty="0"/>
              <a:t> </a:t>
            </a:r>
            <a:r>
              <a:rPr lang="en-US" dirty="0" err="1"/>
              <a:t>löytyy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559" y="1945407"/>
            <a:ext cx="4030203" cy="3792682"/>
          </a:xfrm>
          <a:prstGeom prst="rect">
            <a:avLst/>
          </a:prstGeom>
        </p:spPr>
      </p:pic>
      <p:sp>
        <p:nvSpPr>
          <p:cNvPr id="6" name="Line Callout 1 5"/>
          <p:cNvSpPr/>
          <p:nvPr/>
        </p:nvSpPr>
        <p:spPr>
          <a:xfrm>
            <a:off x="3203848" y="1327727"/>
            <a:ext cx="1177636" cy="508000"/>
          </a:xfrm>
          <a:prstGeom prst="borderCallout1">
            <a:avLst>
              <a:gd name="adj1" fmla="val 18750"/>
              <a:gd name="adj2" fmla="val -8333"/>
              <a:gd name="adj3" fmla="val 186136"/>
              <a:gd name="adj4" fmla="val -205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Kumpi pää on parempi?</a:t>
            </a:r>
          </a:p>
        </p:txBody>
      </p:sp>
      <p:sp>
        <p:nvSpPr>
          <p:cNvPr id="7" name="Line Callout 1 6"/>
          <p:cNvSpPr/>
          <p:nvPr/>
        </p:nvSpPr>
        <p:spPr>
          <a:xfrm>
            <a:off x="392559" y="1327727"/>
            <a:ext cx="1177636" cy="508000"/>
          </a:xfrm>
          <a:prstGeom prst="borderCallout1">
            <a:avLst>
              <a:gd name="adj1" fmla="val 21023"/>
              <a:gd name="adj2" fmla="val 106373"/>
              <a:gd name="adj3" fmla="val 297500"/>
              <a:gd name="adj4" fmla="val 17343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Matkaa linjalle?</a:t>
            </a:r>
          </a:p>
        </p:txBody>
      </p:sp>
      <p:sp>
        <p:nvSpPr>
          <p:cNvPr id="8" name="Line Callout 1 7"/>
          <p:cNvSpPr/>
          <p:nvPr/>
        </p:nvSpPr>
        <p:spPr>
          <a:xfrm>
            <a:off x="392559" y="5899727"/>
            <a:ext cx="1177636" cy="508000"/>
          </a:xfrm>
          <a:prstGeom prst="borderCallout1">
            <a:avLst>
              <a:gd name="adj1" fmla="val 21023"/>
              <a:gd name="adj2" fmla="val 106373"/>
              <a:gd name="adj3" fmla="val -150227"/>
              <a:gd name="adj4" fmla="val 12637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Aikaa jäljellä?</a:t>
            </a:r>
          </a:p>
        </p:txBody>
      </p:sp>
      <p:sp>
        <p:nvSpPr>
          <p:cNvPr id="9" name="Line Callout 1 8"/>
          <p:cNvSpPr/>
          <p:nvPr/>
        </p:nvSpPr>
        <p:spPr>
          <a:xfrm>
            <a:off x="3245126" y="5899727"/>
            <a:ext cx="1177636" cy="508000"/>
          </a:xfrm>
          <a:prstGeom prst="borderCallout1">
            <a:avLst>
              <a:gd name="adj1" fmla="val 25569"/>
              <a:gd name="adj2" fmla="val -14215"/>
              <a:gd name="adj3" fmla="val -150227"/>
              <a:gd name="adj4" fmla="val -794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Ajoissa vai myöhässä?</a:t>
            </a:r>
          </a:p>
        </p:txBody>
      </p:sp>
    </p:spTree>
    <p:extLst>
      <p:ext uri="{BB962C8B-B14F-4D97-AF65-F5344CB8AC3E}">
        <p14:creationId xmlns:p14="http://schemas.microsoft.com/office/powerpoint/2010/main" val="20788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Yhteenveto: hyvän startin anatomia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err="1"/>
              <a:t>Suunnitelma</a:t>
            </a:r>
            <a:r>
              <a:rPr lang="en-US" dirty="0"/>
              <a:t> </a:t>
            </a:r>
            <a:r>
              <a:rPr lang="en-US" dirty="0" err="1"/>
              <a:t>ja</a:t>
            </a:r>
            <a:r>
              <a:rPr lang="en-US" dirty="0"/>
              <a:t> “Plan B” </a:t>
            </a:r>
            <a:r>
              <a:rPr lang="en-US" dirty="0" err="1"/>
              <a:t>koko</a:t>
            </a:r>
            <a:r>
              <a:rPr lang="en-US" dirty="0"/>
              <a:t> </a:t>
            </a:r>
            <a:r>
              <a:rPr lang="en-US" dirty="0" err="1"/>
              <a:t>miehistölle</a:t>
            </a:r>
            <a:r>
              <a:rPr lang="en-US" dirty="0"/>
              <a:t> </a:t>
            </a:r>
            <a:r>
              <a:rPr lang="en-US" dirty="0" err="1"/>
              <a:t>tiedoksi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Oman “</a:t>
            </a:r>
            <a:r>
              <a:rPr lang="en-US" dirty="0" err="1"/>
              <a:t>kaistan</a:t>
            </a:r>
            <a:r>
              <a:rPr lang="en-US" dirty="0"/>
              <a:t>” </a:t>
            </a:r>
            <a:r>
              <a:rPr lang="en-US" dirty="0" err="1"/>
              <a:t>löytäminen</a:t>
            </a:r>
            <a:r>
              <a:rPr lang="en-US" dirty="0"/>
              <a:t> </a:t>
            </a:r>
            <a:r>
              <a:rPr lang="en-US" dirty="0" err="1"/>
              <a:t>ja</a:t>
            </a:r>
            <a:r>
              <a:rPr lang="en-US" dirty="0"/>
              <a:t> </a:t>
            </a:r>
            <a:r>
              <a:rPr lang="en-US" dirty="0" err="1"/>
              <a:t>rakentaminen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Ajoitus</a:t>
            </a:r>
            <a:r>
              <a:rPr lang="en-US" dirty="0"/>
              <a:t> </a:t>
            </a:r>
            <a:r>
              <a:rPr lang="en-US" dirty="0" err="1"/>
              <a:t>linjalle</a:t>
            </a:r>
            <a:r>
              <a:rPr lang="en-US" dirty="0"/>
              <a:t>, </a:t>
            </a:r>
            <a:r>
              <a:rPr lang="en-US" dirty="0" err="1"/>
              <a:t>tavoitteena</a:t>
            </a:r>
            <a:r>
              <a:rPr lang="en-US" dirty="0"/>
              <a:t> 1-3 </a:t>
            </a:r>
            <a:r>
              <a:rPr lang="en-US" dirty="0" err="1"/>
              <a:t>sekuntia</a:t>
            </a:r>
            <a:r>
              <a:rPr lang="en-US" dirty="0"/>
              <a:t> </a:t>
            </a:r>
            <a:r>
              <a:rPr lang="en-US" dirty="0" err="1"/>
              <a:t>startin</a:t>
            </a:r>
            <a:r>
              <a:rPr lang="en-US" dirty="0"/>
              <a:t> </a:t>
            </a:r>
            <a:r>
              <a:rPr lang="en-US" dirty="0" err="1"/>
              <a:t>jälkeen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Veneen</a:t>
            </a:r>
            <a:r>
              <a:rPr lang="en-US" dirty="0"/>
              <a:t> </a:t>
            </a:r>
            <a:r>
              <a:rPr lang="en-US" dirty="0" err="1"/>
              <a:t>kiihdytys</a:t>
            </a:r>
            <a:r>
              <a:rPr lang="en-US" dirty="0"/>
              <a:t> </a:t>
            </a:r>
            <a:r>
              <a:rPr lang="en-US" dirty="0" err="1"/>
              <a:t>täyteen</a:t>
            </a:r>
            <a:r>
              <a:rPr lang="en-US" dirty="0"/>
              <a:t> </a:t>
            </a:r>
            <a:r>
              <a:rPr lang="en-US" dirty="0" err="1"/>
              <a:t>vauhtiin</a:t>
            </a:r>
            <a:r>
              <a:rPr lang="en-US" dirty="0"/>
              <a:t>, 30-150 </a:t>
            </a:r>
            <a:r>
              <a:rPr lang="en-US" dirty="0" err="1"/>
              <a:t>sek</a:t>
            </a:r>
            <a:r>
              <a:rPr lang="en-US" dirty="0"/>
              <a:t> </a:t>
            </a:r>
            <a:r>
              <a:rPr lang="en-US" dirty="0" err="1"/>
              <a:t>samalla</a:t>
            </a:r>
            <a:r>
              <a:rPr lang="en-US" dirty="0"/>
              <a:t> </a:t>
            </a:r>
            <a:r>
              <a:rPr lang="en-US" dirty="0" err="1"/>
              <a:t>halssilla ennen starttia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Ylimääräinen</a:t>
            </a:r>
            <a:r>
              <a:rPr lang="en-US" dirty="0"/>
              <a:t> </a:t>
            </a:r>
            <a:r>
              <a:rPr lang="en-US" dirty="0" err="1"/>
              <a:t>aika</a:t>
            </a:r>
            <a:r>
              <a:rPr lang="en-US" dirty="0"/>
              <a:t> </a:t>
            </a:r>
            <a:r>
              <a:rPr lang="en-US" dirty="0" err="1"/>
              <a:t>tapettava</a:t>
            </a:r>
            <a:r>
              <a:rPr lang="en-US" dirty="0"/>
              <a:t> </a:t>
            </a:r>
            <a:r>
              <a:rPr lang="en-US" dirty="0" err="1"/>
              <a:t>pois</a:t>
            </a:r>
            <a:r>
              <a:rPr lang="en-US" dirty="0"/>
              <a:t> </a:t>
            </a:r>
            <a:r>
              <a:rPr lang="en-US" dirty="0" err="1"/>
              <a:t>ajoissa</a:t>
            </a:r>
            <a:r>
              <a:rPr lang="en-US" dirty="0"/>
              <a:t>, 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viimeisten</a:t>
            </a:r>
            <a:r>
              <a:rPr lang="en-US" dirty="0"/>
              <a:t> 15 </a:t>
            </a:r>
            <a:r>
              <a:rPr lang="en-US" dirty="0" err="1"/>
              <a:t>sekunnin</a:t>
            </a:r>
            <a:r>
              <a:rPr lang="en-US" dirty="0"/>
              <a:t> </a:t>
            </a:r>
            <a:r>
              <a:rPr lang="en-US" dirty="0" err="1"/>
              <a:t>aikana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Eka</a:t>
            </a:r>
            <a:r>
              <a:rPr lang="en-US" dirty="0"/>
              <a:t> </a:t>
            </a:r>
            <a:r>
              <a:rPr lang="en-US" dirty="0" err="1"/>
              <a:t>shifti</a:t>
            </a:r>
            <a:r>
              <a:rPr lang="en-US" dirty="0"/>
              <a:t> </a:t>
            </a:r>
            <a:r>
              <a:rPr lang="en-US" dirty="0" err="1"/>
              <a:t>oikein</a:t>
            </a:r>
            <a:r>
              <a:rPr lang="en-US" dirty="0"/>
              <a:t>. </a:t>
            </a:r>
            <a:r>
              <a:rPr lang="en-US" dirty="0" err="1"/>
              <a:t>Joka</a:t>
            </a:r>
            <a:r>
              <a:rPr lang="en-US" dirty="0"/>
              <a:t> </a:t>
            </a:r>
            <a:r>
              <a:rPr lang="en-US" dirty="0" err="1"/>
              <a:t>toisessa</a:t>
            </a:r>
            <a:r>
              <a:rPr lang="en-US" dirty="0"/>
              <a:t> </a:t>
            </a:r>
            <a:r>
              <a:rPr lang="en-US" dirty="0" err="1"/>
              <a:t>startissa</a:t>
            </a:r>
            <a:r>
              <a:rPr lang="en-US" dirty="0"/>
              <a:t> </a:t>
            </a:r>
            <a:r>
              <a:rPr lang="en-US" dirty="0" err="1"/>
              <a:t>styyra</a:t>
            </a:r>
            <a:r>
              <a:rPr lang="en-US" dirty="0"/>
              <a:t> on “</a:t>
            </a:r>
            <a:r>
              <a:rPr lang="en-US" dirty="0" err="1"/>
              <a:t>väärä</a:t>
            </a:r>
            <a:r>
              <a:rPr lang="en-US" dirty="0"/>
              <a:t>” </a:t>
            </a:r>
            <a:r>
              <a:rPr lang="en-US" dirty="0" err="1"/>
              <a:t>halssi</a:t>
            </a:r>
            <a:r>
              <a:rPr lang="en-US" dirty="0"/>
              <a:t> </a:t>
            </a:r>
            <a:r>
              <a:rPr lang="en-US" dirty="0" err="1"/>
              <a:t>startin</a:t>
            </a:r>
            <a:r>
              <a:rPr lang="en-US" dirty="0"/>
              <a:t> </a:t>
            </a:r>
            <a:r>
              <a:rPr lang="en-US" dirty="0" err="1"/>
              <a:t>jälkeen</a:t>
            </a:r>
            <a:r>
              <a:rPr lang="en-US" dirty="0"/>
              <a:t>!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28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starttitaktiikasta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2302" y="1928078"/>
            <a:ext cx="3774498" cy="4455536"/>
          </a:xfrm>
        </p:spPr>
        <p:txBody>
          <a:bodyPr/>
          <a:lstStyle/>
          <a:p>
            <a:r>
              <a:rPr lang="en-US" dirty="0">
                <a:hlinkClick r:id="rId2"/>
              </a:rPr>
              <a:t>36.7 </a:t>
            </a:r>
            <a:r>
              <a:rPr lang="en-US" dirty="0" err="1">
                <a:hlinkClick r:id="rId2"/>
              </a:rPr>
              <a:t>kisojen</a:t>
            </a:r>
            <a:r>
              <a:rPr lang="en-US" dirty="0">
                <a:hlinkClick r:id="rId2"/>
              </a:rPr>
              <a:t> </a:t>
            </a:r>
            <a:r>
              <a:rPr lang="en-US" dirty="0" err="1">
                <a:hlinkClick r:id="rId2"/>
              </a:rPr>
              <a:t>trackit</a:t>
            </a:r>
            <a:r>
              <a:rPr lang="en-US" dirty="0" err="1"/>
              <a:t> (RaceQs)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593" y="2620820"/>
            <a:ext cx="4270846" cy="278245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82756" y="1928078"/>
            <a:ext cx="3774498" cy="4455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hlinkClick r:id="rId4"/>
              </a:rPr>
              <a:t>Peter </a:t>
            </a:r>
            <a:r>
              <a:rPr lang="en-US" dirty="0" err="1">
                <a:hlinkClick r:id="rId4"/>
              </a:rPr>
              <a:t>Isler</a:t>
            </a:r>
            <a:r>
              <a:rPr lang="en-US" dirty="0">
                <a:hlinkClick r:id="rId4"/>
              </a:rPr>
              <a:t> YouTubessa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2179" y="2620821"/>
            <a:ext cx="3912935" cy="278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62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673" y="2493901"/>
            <a:ext cx="869956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Calibri"/>
              </a:rPr>
              <a:t>“</a:t>
            </a:r>
            <a:r>
              <a:rPr lang="en-US" sz="6600" dirty="0" err="1">
                <a:solidFill>
                  <a:schemeClr val="bg1"/>
                </a:solidFill>
                <a:latin typeface="Calibri"/>
              </a:rPr>
              <a:t>Hyviä</a:t>
            </a:r>
            <a:r>
              <a:rPr lang="en-US" sz="6600" dirty="0">
                <a:solidFill>
                  <a:schemeClr val="bg1"/>
                </a:solidFill>
                <a:latin typeface="Calibri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Calibri"/>
              </a:rPr>
              <a:t>startteja</a:t>
            </a:r>
            <a:r>
              <a:rPr lang="en-US" sz="6600" dirty="0">
                <a:solidFill>
                  <a:schemeClr val="bg1"/>
                </a:solidFill>
                <a:latin typeface="Calibri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Calibri"/>
              </a:rPr>
              <a:t>ei</a:t>
            </a:r>
            <a:r>
              <a:rPr lang="en-US" sz="6600" dirty="0">
                <a:solidFill>
                  <a:schemeClr val="bg1"/>
                </a:solidFill>
                <a:latin typeface="Calibri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Calibri"/>
              </a:rPr>
              <a:t>saada</a:t>
            </a:r>
            <a:r>
              <a:rPr lang="en-US" sz="6600" dirty="0">
                <a:solidFill>
                  <a:schemeClr val="bg1"/>
                </a:solidFill>
                <a:latin typeface="Calibri"/>
              </a:rPr>
              <a:t>,</a:t>
            </a:r>
          </a:p>
          <a:p>
            <a:pPr algn="ctr"/>
            <a:r>
              <a:rPr lang="en-US" sz="6600" dirty="0">
                <a:solidFill>
                  <a:schemeClr val="bg1"/>
                </a:solidFill>
                <a:latin typeface="Calibri"/>
              </a:rPr>
              <a:t>ne </a:t>
            </a:r>
            <a:r>
              <a:rPr lang="en-US" sz="6600" i="1" dirty="0" err="1">
                <a:solidFill>
                  <a:schemeClr val="bg1"/>
                </a:solidFill>
                <a:latin typeface="Calibri"/>
              </a:rPr>
              <a:t>otetaan</a:t>
            </a:r>
            <a:r>
              <a:rPr lang="en-US" sz="6600" dirty="0">
                <a:solidFill>
                  <a:schemeClr val="bg1"/>
                </a:solidFill>
                <a:latin typeface="Calibri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248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Startit</a:t>
            </a:r>
            <a:r>
              <a:rPr lang="en-US" dirty="0"/>
              <a:t> </a:t>
            </a:r>
            <a:r>
              <a:rPr lang="en-US" dirty="0" err="1"/>
              <a:t>ovat</a:t>
            </a:r>
            <a:r>
              <a:rPr lang="en-US" dirty="0"/>
              <a:t> </a:t>
            </a:r>
            <a:r>
              <a:rPr lang="en-US" dirty="0" err="1"/>
              <a:t>tärkeitä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Startissa</a:t>
            </a:r>
            <a:r>
              <a:rPr lang="en-US" dirty="0"/>
              <a:t> </a:t>
            </a:r>
            <a:r>
              <a:rPr lang="en-US" noProof="1"/>
              <a:t>menetettyä</a:t>
            </a:r>
            <a:r>
              <a:rPr lang="en-US" dirty="0"/>
              <a:t> </a:t>
            </a:r>
            <a:r>
              <a:rPr lang="en-US" dirty="0" err="1"/>
              <a:t>aikaa</a:t>
            </a:r>
            <a:r>
              <a:rPr lang="en-US" dirty="0"/>
              <a:t> </a:t>
            </a:r>
            <a:r>
              <a:rPr lang="en-US" u="sng" dirty="0" err="1"/>
              <a:t>ei</a:t>
            </a:r>
            <a:r>
              <a:rPr lang="en-US" u="sng" dirty="0"/>
              <a:t> </a:t>
            </a:r>
            <a:r>
              <a:rPr lang="en-US" u="sng" dirty="0" err="1"/>
              <a:t>saa</a:t>
            </a:r>
            <a:r>
              <a:rPr lang="en-US" u="sng" dirty="0"/>
              <a:t> </a:t>
            </a:r>
            <a:r>
              <a:rPr lang="en-US" u="sng" dirty="0" err="1"/>
              <a:t>ajamalla</a:t>
            </a:r>
            <a:r>
              <a:rPr lang="en-US" u="sng" dirty="0"/>
              <a:t> </a:t>
            </a:r>
            <a:r>
              <a:rPr lang="en-US" u="sng" dirty="0" err="1"/>
              <a:t>kiinni</a:t>
            </a:r>
            <a:endParaRPr lang="en-US" u="sng" dirty="0"/>
          </a:p>
          <a:p>
            <a:pPr lvl="1"/>
            <a:r>
              <a:rPr lang="en-US" dirty="0"/>
              <a:t>OD-</a:t>
            </a:r>
            <a:r>
              <a:rPr lang="en-US" dirty="0" err="1"/>
              <a:t>fliitissä</a:t>
            </a:r>
            <a:r>
              <a:rPr lang="en-US" dirty="0"/>
              <a:t> </a:t>
            </a:r>
            <a:r>
              <a:rPr lang="en-US" dirty="0" err="1"/>
              <a:t>venevauhdit</a:t>
            </a:r>
            <a:r>
              <a:rPr lang="en-US" dirty="0"/>
              <a:t> </a:t>
            </a:r>
            <a:r>
              <a:rPr lang="en-US" dirty="0" err="1"/>
              <a:t>eivät</a:t>
            </a:r>
            <a:r>
              <a:rPr lang="en-US" dirty="0"/>
              <a:t> </a:t>
            </a:r>
            <a:r>
              <a:rPr lang="en-US" dirty="0" err="1"/>
              <a:t>lähtökohtaisesti</a:t>
            </a:r>
            <a:r>
              <a:rPr lang="en-US" dirty="0"/>
              <a:t> </a:t>
            </a:r>
            <a:r>
              <a:rPr lang="en-US" dirty="0" err="1"/>
              <a:t>eroa</a:t>
            </a:r>
            <a:r>
              <a:rPr lang="en-US" dirty="0"/>
              <a:t> </a:t>
            </a:r>
            <a:r>
              <a:rPr lang="en-US" dirty="0" err="1"/>
              <a:t>toisistaan</a:t>
            </a:r>
            <a:endParaRPr lang="en-US" dirty="0"/>
          </a:p>
          <a:p>
            <a:pPr lvl="1"/>
            <a:r>
              <a:rPr lang="en-US" dirty="0"/>
              <a:t>Rata on </a:t>
            </a:r>
            <a:r>
              <a:rPr lang="en-US" dirty="0" err="1"/>
              <a:t>lyhyt</a:t>
            </a:r>
            <a:r>
              <a:rPr lang="en-US" dirty="0"/>
              <a:t> </a:t>
            </a:r>
            <a:r>
              <a:rPr lang="en-US" dirty="0" err="1"/>
              <a:t>ja</a:t>
            </a:r>
            <a:r>
              <a:rPr lang="en-US" dirty="0"/>
              <a:t> </a:t>
            </a:r>
            <a:r>
              <a:rPr lang="en-US" dirty="0" err="1"/>
              <a:t>takaa</a:t>
            </a:r>
            <a:r>
              <a:rPr lang="en-US" dirty="0"/>
              <a:t> </a:t>
            </a:r>
            <a:r>
              <a:rPr lang="en-US" dirty="0" err="1"/>
              <a:t>tulevia</a:t>
            </a:r>
            <a:r>
              <a:rPr lang="en-US" dirty="0"/>
              <a:t> on </a:t>
            </a:r>
            <a:r>
              <a:rPr lang="en-US" dirty="0" err="1"/>
              <a:t>helppo</a:t>
            </a:r>
            <a:r>
              <a:rPr lang="en-US" dirty="0"/>
              <a:t> </a:t>
            </a:r>
            <a:r>
              <a:rPr lang="en-US" dirty="0" err="1"/>
              <a:t>vartioida</a:t>
            </a:r>
            <a:endParaRPr lang="en-US" dirty="0"/>
          </a:p>
          <a:p>
            <a:r>
              <a:rPr lang="en-US" dirty="0"/>
              <a:t>Jos 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starttaa</a:t>
            </a:r>
            <a:r>
              <a:rPr lang="en-US" dirty="0"/>
              <a:t> </a:t>
            </a:r>
            <a:r>
              <a:rPr lang="en-US" dirty="0" err="1"/>
              <a:t>vapaissa</a:t>
            </a:r>
            <a:r>
              <a:rPr lang="en-US" dirty="0"/>
              <a:t> </a:t>
            </a:r>
            <a:r>
              <a:rPr lang="en-US" dirty="0" err="1"/>
              <a:t>tuulissa</a:t>
            </a:r>
            <a:r>
              <a:rPr lang="en-US" dirty="0"/>
              <a:t>, </a:t>
            </a:r>
            <a:r>
              <a:rPr lang="en-US" dirty="0" err="1"/>
              <a:t>ei</a:t>
            </a:r>
            <a:r>
              <a:rPr lang="en-US" dirty="0"/>
              <a:t> ole </a:t>
            </a:r>
            <a:r>
              <a:rPr lang="en-US" dirty="0" err="1"/>
              <a:t>asiaa</a:t>
            </a:r>
            <a:r>
              <a:rPr lang="en-US" dirty="0"/>
              <a:t> </a:t>
            </a:r>
            <a:r>
              <a:rPr lang="en-US" dirty="0" err="1"/>
              <a:t>kärkeen</a:t>
            </a:r>
            <a:endParaRPr lang="is-IS" dirty="0"/>
          </a:p>
          <a:p>
            <a:pPr lvl="1"/>
            <a:r>
              <a:rPr lang="is-IS" dirty="0"/>
              <a:t>Toisesta rivistä ei voi toteuttaa omaa ekan kryssin strategiaa</a:t>
            </a:r>
          </a:p>
          <a:p>
            <a:pPr lvl="1"/>
            <a:r>
              <a:rPr lang="is-IS" dirty="0"/>
              <a:t>Ennen vendapaikkaa menettää helposti pari veneenmittaa</a:t>
            </a:r>
          </a:p>
          <a:p>
            <a:pPr lvl="1"/>
            <a:r>
              <a:rPr lang="is-IS" dirty="0"/>
              <a:t>Eka s</a:t>
            </a:r>
            <a:r>
              <a:rPr lang="en-US" dirty="0" err="1"/>
              <a:t>hifti</a:t>
            </a:r>
            <a:r>
              <a:rPr lang="en-US" dirty="0"/>
              <a:t> </a:t>
            </a:r>
            <a:r>
              <a:rPr lang="en-US" dirty="0" err="1"/>
              <a:t>tulee</a:t>
            </a:r>
            <a:r>
              <a:rPr lang="en-US" dirty="0"/>
              <a:t> </a:t>
            </a:r>
            <a:r>
              <a:rPr lang="en-US" dirty="0" err="1"/>
              <a:t>ajettua</a:t>
            </a:r>
            <a:r>
              <a:rPr lang="en-US" dirty="0"/>
              <a:t> </a:t>
            </a:r>
            <a:r>
              <a:rPr lang="en-US" dirty="0" err="1"/>
              <a:t>väärin</a:t>
            </a:r>
            <a:r>
              <a:rPr lang="en-US" dirty="0"/>
              <a:t> </a:t>
            </a:r>
            <a:r>
              <a:rPr lang="en-US" dirty="0" err="1"/>
              <a:t>päin</a:t>
            </a:r>
            <a:r>
              <a:rPr lang="en-US" dirty="0"/>
              <a:t>, kun </a:t>
            </a:r>
            <a:r>
              <a:rPr lang="en-US" dirty="0" err="1"/>
              <a:t>vendaa</a:t>
            </a:r>
            <a:r>
              <a:rPr lang="en-US" dirty="0"/>
              <a:t> </a:t>
            </a:r>
            <a:r>
              <a:rPr lang="en-US" dirty="0" err="1"/>
              <a:t>vapaisiin</a:t>
            </a:r>
            <a:endParaRPr lang="en-US" dirty="0"/>
          </a:p>
          <a:p>
            <a:r>
              <a:rPr lang="en-US" dirty="0" err="1"/>
              <a:t>Startit</a:t>
            </a:r>
            <a:r>
              <a:rPr lang="en-US" dirty="0"/>
              <a:t> </a:t>
            </a:r>
            <a:r>
              <a:rPr lang="en-US" dirty="0" err="1"/>
              <a:t>ovat</a:t>
            </a:r>
            <a:r>
              <a:rPr lang="en-US" dirty="0"/>
              <a:t> </a:t>
            </a:r>
            <a:r>
              <a:rPr lang="en-US" dirty="0" err="1"/>
              <a:t>selvästi</a:t>
            </a:r>
            <a:r>
              <a:rPr lang="en-US" dirty="0"/>
              <a:t> </a:t>
            </a:r>
            <a:r>
              <a:rPr lang="en-US" dirty="0" err="1"/>
              <a:t>suurin</a:t>
            </a:r>
            <a:r>
              <a:rPr lang="en-US" dirty="0"/>
              <a:t> </a:t>
            </a:r>
            <a:r>
              <a:rPr lang="en-US" dirty="0" err="1"/>
              <a:t>erojen</a:t>
            </a:r>
            <a:r>
              <a:rPr lang="en-US" dirty="0"/>
              <a:t> </a:t>
            </a:r>
            <a:r>
              <a:rPr lang="en-US" dirty="0" err="1"/>
              <a:t>lähde</a:t>
            </a:r>
            <a:r>
              <a:rPr lang="en-US" dirty="0"/>
              <a:t> </a:t>
            </a:r>
            <a:r>
              <a:rPr lang="en-US" dirty="0" err="1"/>
              <a:t>fliitissämme</a:t>
            </a:r>
            <a:endParaRPr lang="en-US" dirty="0"/>
          </a:p>
          <a:p>
            <a:pPr lvl="1"/>
            <a:r>
              <a:rPr lang="en-US" dirty="0" err="1"/>
              <a:t>Maalissa</a:t>
            </a:r>
            <a:r>
              <a:rPr lang="en-US" dirty="0"/>
              <a:t> </a:t>
            </a:r>
            <a:r>
              <a:rPr lang="en-US" dirty="0" err="1"/>
              <a:t>erot</a:t>
            </a:r>
            <a:r>
              <a:rPr lang="en-US" dirty="0"/>
              <a:t> </a:t>
            </a:r>
            <a:r>
              <a:rPr lang="en-US" dirty="0" err="1"/>
              <a:t>ekan</a:t>
            </a:r>
            <a:r>
              <a:rPr lang="en-US" dirty="0"/>
              <a:t> </a:t>
            </a:r>
            <a:r>
              <a:rPr lang="en-US" dirty="0" err="1"/>
              <a:t>ja</a:t>
            </a:r>
            <a:r>
              <a:rPr lang="en-US" dirty="0"/>
              <a:t> </a:t>
            </a:r>
            <a:r>
              <a:rPr lang="en-US" dirty="0" err="1"/>
              <a:t>vikan</a:t>
            </a:r>
            <a:r>
              <a:rPr lang="en-US" dirty="0"/>
              <a:t> </a:t>
            </a:r>
            <a:r>
              <a:rPr lang="en-US" dirty="0" err="1"/>
              <a:t>välillä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4 </a:t>
            </a:r>
            <a:r>
              <a:rPr lang="en-US" dirty="0" err="1">
                <a:solidFill>
                  <a:srgbClr val="FF0000"/>
                </a:solidFill>
              </a:rPr>
              <a:t>min (10%)</a:t>
            </a:r>
            <a:r>
              <a:rPr lang="en-US" dirty="0"/>
              <a:t> </a:t>
            </a:r>
            <a:r>
              <a:rPr lang="en-US" dirty="0" err="1"/>
              <a:t>luokkaa</a:t>
            </a:r>
            <a:endParaRPr lang="en-US" dirty="0"/>
          </a:p>
          <a:p>
            <a:pPr lvl="1"/>
            <a:r>
              <a:rPr lang="en-US" dirty="0" err="1"/>
              <a:t>Vika</a:t>
            </a:r>
            <a:r>
              <a:rPr lang="en-US" dirty="0"/>
              <a:t> </a:t>
            </a:r>
            <a:r>
              <a:rPr lang="en-US" dirty="0" err="1"/>
              <a:t>vene</a:t>
            </a:r>
            <a:r>
              <a:rPr lang="en-US" dirty="0"/>
              <a:t> </a:t>
            </a:r>
            <a:r>
              <a:rPr lang="en-US" dirty="0" err="1"/>
              <a:t>ylitti</a:t>
            </a:r>
            <a:r>
              <a:rPr lang="en-US" dirty="0"/>
              <a:t> </a:t>
            </a:r>
            <a:r>
              <a:rPr lang="en-US" dirty="0" err="1"/>
              <a:t>keskimäärin</a:t>
            </a:r>
            <a:r>
              <a:rPr lang="en-US" dirty="0"/>
              <a:t> </a:t>
            </a:r>
            <a:r>
              <a:rPr lang="en-US" dirty="0" err="1"/>
              <a:t>linjan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45 sek</a:t>
            </a:r>
            <a:r>
              <a:rPr lang="en-US" dirty="0"/>
              <a:t> </a:t>
            </a:r>
            <a:r>
              <a:rPr lang="en-US" dirty="0" err="1"/>
              <a:t>myöhässä</a:t>
            </a:r>
            <a:r>
              <a:rPr lang="en-US" dirty="0"/>
              <a:t>, mikä helposti kertautuu </a:t>
            </a:r>
            <a:r>
              <a:rPr lang="en-US" dirty="0">
                <a:solidFill>
                  <a:srgbClr val="FF0000"/>
                </a:solidFill>
              </a:rPr>
              <a:t>2+ minuutiksi</a:t>
            </a:r>
            <a:r>
              <a:rPr lang="en-US" dirty="0"/>
              <a:t> kun ajaa koko kisan pakkituulissa</a:t>
            </a:r>
          </a:p>
          <a:p>
            <a:pPr lvl="1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39775" y="6230487"/>
            <a:ext cx="7662864" cy="4365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Calibri"/>
              </a:rPr>
              <a:t>Starteilla</a:t>
            </a:r>
            <a:r>
              <a:rPr lang="en-US" dirty="0">
                <a:latin typeface="Calibri"/>
              </a:rPr>
              <a:t> </a:t>
            </a:r>
            <a:r>
              <a:rPr lang="en-US" dirty="0" err="1">
                <a:latin typeface="Calibri"/>
              </a:rPr>
              <a:t>ei</a:t>
            </a:r>
            <a:r>
              <a:rPr lang="en-US" dirty="0">
                <a:latin typeface="Calibri"/>
              </a:rPr>
              <a:t> </a:t>
            </a:r>
            <a:r>
              <a:rPr lang="en-US" dirty="0" err="1">
                <a:latin typeface="Calibri"/>
              </a:rPr>
              <a:t>voiteta</a:t>
            </a:r>
            <a:r>
              <a:rPr lang="en-US" dirty="0">
                <a:latin typeface="Calibri"/>
              </a:rPr>
              <a:t> </a:t>
            </a:r>
            <a:r>
              <a:rPr lang="en-US" dirty="0" err="1">
                <a:latin typeface="Calibri"/>
              </a:rPr>
              <a:t>kisoja</a:t>
            </a:r>
            <a:r>
              <a:rPr lang="en-US" dirty="0">
                <a:latin typeface="Calibri"/>
              </a:rPr>
              <a:t>, </a:t>
            </a:r>
            <a:r>
              <a:rPr lang="en-US" dirty="0" err="1">
                <a:latin typeface="Calibri"/>
              </a:rPr>
              <a:t>mutta</a:t>
            </a:r>
            <a:r>
              <a:rPr lang="en-US" dirty="0">
                <a:latin typeface="Calibri"/>
              </a:rPr>
              <a:t> </a:t>
            </a:r>
            <a:r>
              <a:rPr lang="en-US" dirty="0" err="1">
                <a:latin typeface="Calibri"/>
              </a:rPr>
              <a:t>niillä</a:t>
            </a:r>
            <a:r>
              <a:rPr lang="en-US" dirty="0">
                <a:latin typeface="Calibri"/>
              </a:rPr>
              <a:t> </a:t>
            </a:r>
            <a:r>
              <a:rPr lang="en-US" dirty="0" err="1">
                <a:latin typeface="Calibri"/>
              </a:rPr>
              <a:t>voi</a:t>
            </a:r>
            <a:r>
              <a:rPr lang="en-US" dirty="0">
                <a:latin typeface="Calibri"/>
              </a:rPr>
              <a:t> </a:t>
            </a:r>
            <a:r>
              <a:rPr lang="en-US" dirty="0" err="1">
                <a:latin typeface="Calibri"/>
              </a:rPr>
              <a:t>hävitä</a:t>
            </a:r>
            <a:r>
              <a:rPr lang="en-US" dirty="0">
                <a:latin typeface="Calibri"/>
              </a:rPr>
              <a:t> </a:t>
            </a:r>
            <a:r>
              <a:rPr lang="en-US" dirty="0" err="1">
                <a:latin typeface="Calibri"/>
              </a:rPr>
              <a:t>jokaisen</a:t>
            </a:r>
            <a:r>
              <a:rPr lang="en-US" dirty="0">
                <a:latin typeface="Calibri"/>
              </a:rPr>
              <a:t> </a:t>
            </a:r>
            <a:r>
              <a:rPr lang="en-US" dirty="0" err="1">
                <a:latin typeface="Calibri"/>
              </a:rPr>
              <a:t>kisan</a:t>
            </a:r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71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Starttitilastoja</a:t>
            </a:r>
            <a:r>
              <a:rPr lang="en-US" dirty="0"/>
              <a:t> 2015 </a:t>
            </a:r>
            <a:r>
              <a:rPr lang="en-US" dirty="0" err="1"/>
              <a:t>mestiksistä</a:t>
            </a:r>
            <a:endParaRPr lang="en-US" dirty="0"/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8088776"/>
              </p:ext>
            </p:extLst>
          </p:nvPr>
        </p:nvGraphicFramePr>
        <p:xfrm>
          <a:off x="739775" y="1788960"/>
          <a:ext cx="7662864" cy="40183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78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78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78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78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78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78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78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5785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091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Startti #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Arwen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LaBayadere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Manzanita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Blux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Siren Song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Hold Fast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Nemo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1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</a:t>
                      </a:r>
                    </a:p>
                  </a:txBody>
                  <a:tcPr marL="12700" marR="12700" marT="1270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solidFill>
                      <a:srgbClr val="C1F94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-15</a:t>
                      </a:r>
                    </a:p>
                  </a:txBody>
                  <a:tcPr marL="12700" marR="12700" marT="1270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</a:t>
                      </a:r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(#3)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-11 (#5)</a:t>
                      </a:r>
                    </a:p>
                  </a:txBody>
                  <a:tcPr marL="12700" marR="12700" marT="1270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-23</a:t>
                      </a:r>
                    </a:p>
                  </a:txBody>
                  <a:tcPr marL="12700" marR="12700" marT="1270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107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</a:t>
                      </a:r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(#2)</a:t>
                      </a:r>
                      <a:endParaRPr lang="bg-BG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-19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-54</a:t>
                      </a:r>
                    </a:p>
                  </a:txBody>
                  <a:tcPr marL="12700" marR="12700" marT="1270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-24</a:t>
                      </a:r>
                    </a:p>
                  </a:txBody>
                  <a:tcPr marL="12700" marR="12700" marT="1270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-41</a:t>
                      </a:r>
                    </a:p>
                  </a:txBody>
                  <a:tcPr marL="12700" marR="12700" marT="1270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-55</a:t>
                      </a:r>
                    </a:p>
                  </a:txBody>
                  <a:tcPr marL="12700" marR="12700" marT="1270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-27</a:t>
                      </a:r>
                    </a:p>
                  </a:txBody>
                  <a:tcPr marL="12700" marR="12700" marT="1270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1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</a:t>
                      </a:r>
                    </a:p>
                  </a:txBody>
                  <a:tcPr marL="12700" marR="12700" marT="1270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-37</a:t>
                      </a:r>
                      <a:endParaRPr lang="bg-BG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-38</a:t>
                      </a:r>
                    </a:p>
                  </a:txBody>
                  <a:tcPr marL="12700" marR="12700" marT="1270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-40</a:t>
                      </a:r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(#8)</a:t>
                      </a:r>
                      <a:endParaRPr lang="bg-BG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-60</a:t>
                      </a:r>
                    </a:p>
                  </a:txBody>
                  <a:tcPr marL="12700" marR="12700" marT="1270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-28</a:t>
                      </a:r>
                    </a:p>
                  </a:txBody>
                  <a:tcPr marL="12700" marR="12700" marT="1270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-86</a:t>
                      </a:r>
                    </a:p>
                  </a:txBody>
                  <a:tcPr marL="12700" marR="12700" marT="1270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1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</a:t>
                      </a:r>
                    </a:p>
                  </a:txBody>
                  <a:tcPr marL="12700" marR="12700" marT="1270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-13</a:t>
                      </a:r>
                    </a:p>
                  </a:txBody>
                  <a:tcPr marL="12700" marR="12700" marT="1270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</a:t>
                      </a:r>
                    </a:p>
                  </a:txBody>
                  <a:tcPr marL="12700" marR="12700" marT="1270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-17</a:t>
                      </a:r>
                    </a:p>
                  </a:txBody>
                  <a:tcPr marL="12700" marR="12700" marT="1270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-22</a:t>
                      </a:r>
                    </a:p>
                  </a:txBody>
                  <a:tcPr marL="12700" marR="12700" marT="1270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-94</a:t>
                      </a:r>
                    </a:p>
                  </a:txBody>
                  <a:tcPr marL="12700" marR="12700" marT="1270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1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2700" marR="12700" marT="1270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</a:t>
                      </a:r>
                    </a:p>
                  </a:txBody>
                  <a:tcPr marL="12700" marR="12700" marT="1270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</a:t>
                      </a:r>
                    </a:p>
                  </a:txBody>
                  <a:tcPr marL="12700" marR="12700" marT="1270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2700" marR="12700" marT="1270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-31</a:t>
                      </a:r>
                    </a:p>
                  </a:txBody>
                  <a:tcPr marL="12700" marR="12700" marT="1270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-28</a:t>
                      </a:r>
                    </a:p>
                  </a:txBody>
                  <a:tcPr marL="12700" marR="12700" marT="1270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91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 (#2)</a:t>
                      </a:r>
                    </a:p>
                  </a:txBody>
                  <a:tcPr marL="12700" marR="12700" marT="1270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</a:t>
                      </a:r>
                    </a:p>
                  </a:txBody>
                  <a:tcPr marL="12700" marR="12700" marT="1270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-27</a:t>
                      </a:r>
                    </a:p>
                  </a:txBody>
                  <a:tcPr marL="12700" marR="12700" marT="1270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-9</a:t>
                      </a:r>
                    </a:p>
                  </a:txBody>
                  <a:tcPr marL="12700" marR="12700" marT="1270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91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</a:t>
                      </a:r>
                    </a:p>
                  </a:txBody>
                  <a:tcPr marL="12700" marR="12700" marT="1270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-13</a:t>
                      </a:r>
                    </a:p>
                  </a:txBody>
                  <a:tcPr marL="12700" marR="12700" marT="1270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-13</a:t>
                      </a:r>
                    </a:p>
                  </a:txBody>
                  <a:tcPr marL="12700" marR="12700" marT="1270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-51</a:t>
                      </a:r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(#7)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-58</a:t>
                      </a:r>
                    </a:p>
                  </a:txBody>
                  <a:tcPr marL="12700" marR="12700" marT="1270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91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-9 </a:t>
                      </a:r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(#2)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-8</a:t>
                      </a:r>
                    </a:p>
                  </a:txBody>
                  <a:tcPr marL="12700" marR="12700" marT="1270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-13</a:t>
                      </a:r>
                    </a:p>
                  </a:txBody>
                  <a:tcPr marL="12700" marR="12700" marT="1270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</a:t>
                      </a:r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(#3)</a:t>
                      </a:r>
                      <a:endParaRPr lang="bg-BG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</a:t>
                      </a:r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(#5)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91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-6</a:t>
                      </a:r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(#2)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-15</a:t>
                      </a:r>
                    </a:p>
                  </a:txBody>
                  <a:tcPr marL="12700" marR="12700" marT="1270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-15</a:t>
                      </a:r>
                    </a:p>
                  </a:txBody>
                  <a:tcPr marL="12700" marR="12700" marT="1270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-17</a:t>
                      </a:r>
                    </a:p>
                  </a:txBody>
                  <a:tcPr marL="12700" marR="12700" marT="1270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-14</a:t>
                      </a:r>
                    </a:p>
                  </a:txBody>
                  <a:tcPr marL="12700" marR="12700" marT="1270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9107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91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AVG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-12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-20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</a:t>
                      </a:r>
                      <a:r>
                        <a:rPr lang="fi-FI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24*</a:t>
                      </a:r>
                      <a:endParaRPr lang="ru-RU" sz="14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-29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-30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-52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91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STDEV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750446" y="5772739"/>
            <a:ext cx="5545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* Oletus: varaslähtö -30 sek</a:t>
            </a:r>
          </a:p>
          <a:p>
            <a:r>
              <a:rPr lang="en-US" sz="1200"/>
              <a:t>** Kaikilla veneillä ei ollut trackeri päällä, Jazz puuttuu ainakin kokonaan tilastoista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29449" y="1399440"/>
            <a:ext cx="5094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alibri"/>
              </a:rPr>
              <a:t>Lähtöviivan ylitysajat (sekuntia lähtöpaukun jälkeen)</a:t>
            </a:r>
            <a:endParaRPr lang="en-US" dirty="0">
              <a:latin typeface="Calibri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801099" y="5103091"/>
            <a:ext cx="773252" cy="80818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90402" y="6054974"/>
            <a:ext cx="7662864" cy="66448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Calibri"/>
              </a:rPr>
              <a:t>OK startti &lt;5 sek myöhässä, 5-10 sek myöhästymisen voi ehkä vielä pelastaa</a:t>
            </a:r>
          </a:p>
          <a:p>
            <a:pPr algn="ctr"/>
            <a:r>
              <a:rPr lang="en-US" dirty="0" err="1"/>
              <a:t>Fliitti keskimäärin myöhässä </a:t>
            </a:r>
            <a:r>
              <a:rPr lang="en-US" dirty="0" err="1">
                <a:solidFill>
                  <a:srgbClr val="FF0000"/>
                </a:solidFill>
              </a:rPr>
              <a:t>20 sek!</a:t>
            </a:r>
            <a:r>
              <a:rPr lang="en-US" dirty="0" err="1"/>
              <a:t> Viimeinen keskimäärin myöhässä </a:t>
            </a:r>
            <a:r>
              <a:rPr lang="en-US" dirty="0" err="1">
                <a:solidFill>
                  <a:srgbClr val="FF0000"/>
                </a:solidFill>
              </a:rPr>
              <a:t>45 sek!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59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z="3200" dirty="0"/>
              <a:t>36.7 </a:t>
            </a:r>
            <a:r>
              <a:rPr lang="en-US" sz="3200" dirty="0" err="1"/>
              <a:t>erityispiirteitä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type="body" sz="half" idx="2"/>
          </p:nvPr>
        </p:nvSpPr>
        <p:spPr>
          <a:xfrm>
            <a:off x="5051425" y="1309594"/>
            <a:ext cx="3757757" cy="472247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Vene</a:t>
            </a:r>
            <a:r>
              <a:rPr lang="en-US" dirty="0"/>
              <a:t> on </a:t>
            </a:r>
            <a:r>
              <a:rPr lang="en-US" dirty="0" err="1"/>
              <a:t>raskas</a:t>
            </a:r>
            <a:r>
              <a:rPr lang="en-US" dirty="0"/>
              <a:t> </a:t>
            </a:r>
            <a:r>
              <a:rPr lang="en-US" dirty="0" err="1"/>
              <a:t>ja</a:t>
            </a:r>
            <a:r>
              <a:rPr lang="en-US" dirty="0"/>
              <a:t> </a:t>
            </a:r>
            <a:r>
              <a:rPr lang="en-US" dirty="0" err="1"/>
              <a:t>kiihtyy</a:t>
            </a:r>
            <a:r>
              <a:rPr lang="en-US" dirty="0"/>
              <a:t> </a:t>
            </a:r>
            <a:r>
              <a:rPr lang="en-US" dirty="0" err="1"/>
              <a:t>hitaasti</a:t>
            </a:r>
            <a:r>
              <a:rPr lang="en-US" dirty="0"/>
              <a:t> </a:t>
            </a:r>
          </a:p>
          <a:p>
            <a:pPr marL="342900" indent="-342900">
              <a:buFont typeface="Arial"/>
              <a:buChar char="•"/>
            </a:pPr>
            <a:r>
              <a:rPr lang="en-US" dirty="0" err="1"/>
              <a:t>Startissa</a:t>
            </a:r>
            <a:r>
              <a:rPr lang="en-US" dirty="0"/>
              <a:t> </a:t>
            </a:r>
            <a:r>
              <a:rPr lang="en-US" dirty="0" err="1"/>
              <a:t>pitää</a:t>
            </a:r>
            <a:r>
              <a:rPr lang="en-US" dirty="0"/>
              <a:t> olla </a:t>
            </a:r>
            <a:r>
              <a:rPr lang="en-US" dirty="0" err="1"/>
              <a:t>täydessä</a:t>
            </a:r>
            <a:r>
              <a:rPr lang="en-US" dirty="0"/>
              <a:t> </a:t>
            </a:r>
            <a:r>
              <a:rPr lang="en-US" dirty="0" err="1"/>
              <a:t>vauhdissa</a:t>
            </a:r>
            <a:r>
              <a:rPr lang="en-US" dirty="0"/>
              <a:t> </a:t>
            </a:r>
          </a:p>
          <a:p>
            <a:pPr marL="342900" indent="-342900">
              <a:buFont typeface="Arial"/>
              <a:buChar char="•"/>
            </a:pPr>
            <a:r>
              <a:rPr lang="en-US" dirty="0" err="1"/>
              <a:t>Kiihdytys</a:t>
            </a:r>
            <a:r>
              <a:rPr lang="en-US" dirty="0"/>
              <a:t> 30 </a:t>
            </a:r>
            <a:r>
              <a:rPr lang="en-US" dirty="0" err="1"/>
              <a:t>sek</a:t>
            </a:r>
            <a:r>
              <a:rPr lang="is-IS" dirty="0"/>
              <a:t>…2.5 min!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Evät</a:t>
            </a:r>
            <a:r>
              <a:rPr lang="en-US" dirty="0"/>
              <a:t> </a:t>
            </a:r>
            <a:r>
              <a:rPr lang="en-US" dirty="0" err="1"/>
              <a:t>ovat</a:t>
            </a:r>
            <a:r>
              <a:rPr lang="en-US" dirty="0"/>
              <a:t> </a:t>
            </a:r>
            <a:r>
              <a:rPr lang="en-US" dirty="0" err="1"/>
              <a:t>syvät</a:t>
            </a:r>
            <a:r>
              <a:rPr lang="en-US" dirty="0"/>
              <a:t> </a:t>
            </a:r>
            <a:r>
              <a:rPr lang="en-US" dirty="0" err="1"/>
              <a:t>ja</a:t>
            </a:r>
            <a:r>
              <a:rPr lang="en-US" dirty="0"/>
              <a:t> </a:t>
            </a:r>
            <a:r>
              <a:rPr lang="en-US" dirty="0" err="1"/>
              <a:t>kapeat</a:t>
            </a: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 err="1"/>
              <a:t>Vene</a:t>
            </a:r>
            <a:r>
              <a:rPr lang="en-US" dirty="0"/>
              <a:t> </a:t>
            </a:r>
            <a:r>
              <a:rPr lang="en-US" dirty="0" err="1"/>
              <a:t>rekaa</a:t>
            </a:r>
            <a:r>
              <a:rPr lang="en-US" dirty="0"/>
              <a:t> </a:t>
            </a:r>
            <a:r>
              <a:rPr lang="en-US" dirty="0" err="1"/>
              <a:t>startissa</a:t>
            </a:r>
            <a:r>
              <a:rPr lang="en-US" dirty="0"/>
              <a:t> </a:t>
            </a:r>
            <a:r>
              <a:rPr lang="en-US" dirty="0" err="1"/>
              <a:t>ilman</a:t>
            </a:r>
            <a:r>
              <a:rPr lang="en-US" dirty="0"/>
              <a:t> </a:t>
            </a:r>
            <a:r>
              <a:rPr lang="en-US" dirty="0" err="1"/>
              <a:t>vauhtia</a:t>
            </a: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 err="1"/>
              <a:t>Evät</a:t>
            </a:r>
            <a:r>
              <a:rPr lang="en-US" dirty="0"/>
              <a:t> </a:t>
            </a:r>
            <a:r>
              <a:rPr lang="en-US" dirty="0" err="1"/>
              <a:t>menettävät</a:t>
            </a:r>
            <a:r>
              <a:rPr lang="en-US" dirty="0"/>
              <a:t> </a:t>
            </a:r>
            <a:r>
              <a:rPr lang="en-US" dirty="0" err="1"/>
              <a:t>pidon</a:t>
            </a:r>
            <a:r>
              <a:rPr lang="en-US" dirty="0"/>
              <a:t> </a:t>
            </a:r>
            <a:r>
              <a:rPr lang="en-US" dirty="0" err="1"/>
              <a:t>viime</a:t>
            </a:r>
            <a:r>
              <a:rPr lang="en-US" dirty="0"/>
              <a:t> </a:t>
            </a:r>
            <a:r>
              <a:rPr lang="en-US" dirty="0" err="1"/>
              <a:t>hetken</a:t>
            </a:r>
            <a:r>
              <a:rPr lang="en-US" dirty="0"/>
              <a:t> </a:t>
            </a:r>
            <a:r>
              <a:rPr lang="en-US" dirty="0" err="1"/>
              <a:t>kurvailuissa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Fliitti</a:t>
            </a:r>
            <a:r>
              <a:rPr lang="en-US" dirty="0"/>
              <a:t> on </a:t>
            </a:r>
            <a:r>
              <a:rPr lang="en-US" dirty="0" err="1"/>
              <a:t>pieni</a:t>
            </a:r>
            <a:r>
              <a:rPr lang="en-US" dirty="0"/>
              <a:t> (10) </a:t>
            </a:r>
            <a:r>
              <a:rPr lang="en-US" dirty="0" err="1"/>
              <a:t>ja</a:t>
            </a:r>
            <a:r>
              <a:rPr lang="en-US" dirty="0"/>
              <a:t> </a:t>
            </a:r>
            <a:r>
              <a:rPr lang="en-US" dirty="0" err="1"/>
              <a:t>linja</a:t>
            </a:r>
            <a:r>
              <a:rPr lang="en-US" dirty="0"/>
              <a:t> </a:t>
            </a:r>
            <a:r>
              <a:rPr lang="en-US" dirty="0" err="1"/>
              <a:t>lyhyt</a:t>
            </a: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 err="1"/>
              <a:t>Linjalla</a:t>
            </a:r>
            <a:r>
              <a:rPr lang="en-US" dirty="0"/>
              <a:t> on </a:t>
            </a:r>
            <a:r>
              <a:rPr lang="en-US" dirty="0" err="1"/>
              <a:t>tilaa</a:t>
            </a:r>
            <a:r>
              <a:rPr lang="en-US" dirty="0"/>
              <a:t> </a:t>
            </a:r>
            <a:r>
              <a:rPr lang="en-US" dirty="0" err="1"/>
              <a:t>jokaiselle</a:t>
            </a: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 err="1"/>
              <a:t>Kaikilla</a:t>
            </a:r>
            <a:r>
              <a:rPr lang="en-US" dirty="0"/>
              <a:t> </a:t>
            </a:r>
            <a:r>
              <a:rPr lang="en-US" dirty="0" err="1"/>
              <a:t>mahdollisuus</a:t>
            </a:r>
            <a:r>
              <a:rPr lang="en-US" dirty="0"/>
              <a:t> </a:t>
            </a:r>
            <a:r>
              <a:rPr lang="en-US" dirty="0" err="1"/>
              <a:t>hyvään</a:t>
            </a:r>
            <a:r>
              <a:rPr lang="en-US" dirty="0"/>
              <a:t> </a:t>
            </a:r>
            <a:r>
              <a:rPr lang="en-US" dirty="0" err="1"/>
              <a:t>starttiin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64141" y="6230487"/>
            <a:ext cx="8014132" cy="4365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Calibri"/>
              </a:rPr>
              <a:t>Lähtö</a:t>
            </a:r>
            <a:r>
              <a:rPr lang="en-US" dirty="0">
                <a:latin typeface="Calibri"/>
              </a:rPr>
              <a:t> </a:t>
            </a:r>
            <a:r>
              <a:rPr lang="en-US" dirty="0" err="1">
                <a:latin typeface="Calibri"/>
              </a:rPr>
              <a:t>väärästä</a:t>
            </a:r>
            <a:r>
              <a:rPr lang="en-US" dirty="0">
                <a:latin typeface="Calibri"/>
              </a:rPr>
              <a:t> </a:t>
            </a:r>
            <a:r>
              <a:rPr lang="en-US" dirty="0" err="1">
                <a:latin typeface="Calibri"/>
              </a:rPr>
              <a:t>päästä</a:t>
            </a:r>
            <a:r>
              <a:rPr lang="en-US" dirty="0">
                <a:latin typeface="Calibri"/>
              </a:rPr>
              <a:t> -5</a:t>
            </a:r>
            <a:r>
              <a:rPr lang="is-IS" dirty="0">
                <a:latin typeface="Calibri"/>
              </a:rPr>
              <a:t>…-15 sek vs. huono lähtö oikeasta päästä -30...60 sek</a:t>
            </a:r>
            <a:r>
              <a:rPr lang="en-US" dirty="0">
                <a:latin typeface="Calibri"/>
              </a:rPr>
              <a:t> </a:t>
            </a:r>
          </a:p>
        </p:txBody>
      </p:sp>
      <p:pic>
        <p:nvPicPr>
          <p:cNvPr id="3" name="Picture Placeholder 2" descr="8526604.jp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600" y="1154545"/>
            <a:ext cx="4267200" cy="4267200"/>
          </a:xfrm>
        </p:spPr>
      </p:pic>
    </p:spTree>
    <p:extLst>
      <p:ext uri="{BB962C8B-B14F-4D97-AF65-F5344CB8AC3E}">
        <p14:creationId xmlns:p14="http://schemas.microsoft.com/office/powerpoint/2010/main" val="34237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Huomioitavaa</a:t>
            </a:r>
            <a:r>
              <a:rPr lang="en-US" dirty="0"/>
              <a:t> </a:t>
            </a:r>
            <a:r>
              <a:rPr lang="en-US" dirty="0" err="1"/>
              <a:t>starteissa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39775" y="6250329"/>
            <a:ext cx="7662864" cy="4365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Calibri"/>
              </a:rPr>
              <a:t>Minkälainen</a:t>
            </a:r>
            <a:r>
              <a:rPr lang="en-US" dirty="0">
                <a:latin typeface="Calibri"/>
              </a:rPr>
              <a:t> </a:t>
            </a:r>
            <a:r>
              <a:rPr lang="en-US" dirty="0" err="1">
                <a:latin typeface="Calibri"/>
              </a:rPr>
              <a:t>rutiini</a:t>
            </a:r>
            <a:r>
              <a:rPr lang="en-US" dirty="0">
                <a:latin typeface="Calibri"/>
              </a:rPr>
              <a:t> </a:t>
            </a:r>
            <a:r>
              <a:rPr lang="en-US" dirty="0" err="1">
                <a:latin typeface="Calibri"/>
              </a:rPr>
              <a:t>sinun</a:t>
            </a:r>
            <a:r>
              <a:rPr lang="en-US" dirty="0">
                <a:latin typeface="Calibri"/>
              </a:rPr>
              <a:t> </a:t>
            </a:r>
            <a:r>
              <a:rPr lang="en-US" dirty="0" err="1">
                <a:latin typeface="Calibri"/>
              </a:rPr>
              <a:t>veneessäsi</a:t>
            </a:r>
            <a:r>
              <a:rPr lang="en-US" dirty="0">
                <a:latin typeface="Calibri"/>
              </a:rPr>
              <a:t> on </a:t>
            </a:r>
            <a:r>
              <a:rPr lang="en-US" dirty="0" err="1">
                <a:latin typeface="Calibri"/>
              </a:rPr>
              <a:t>startteja</a:t>
            </a:r>
            <a:r>
              <a:rPr lang="en-US" dirty="0">
                <a:latin typeface="Calibri"/>
              </a:rPr>
              <a:t> </a:t>
            </a:r>
            <a:r>
              <a:rPr lang="en-US" dirty="0" err="1">
                <a:latin typeface="Calibri"/>
              </a:rPr>
              <a:t>varten</a:t>
            </a:r>
            <a:r>
              <a:rPr lang="en-US" dirty="0">
                <a:latin typeface="Calibri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57692" y="2579501"/>
            <a:ext cx="2298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Calibri"/>
              </a:rPr>
              <a:t>Ekan</a:t>
            </a:r>
            <a:r>
              <a:rPr lang="en-US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/>
              </a:rPr>
              <a:t>kryssin</a:t>
            </a:r>
            <a:r>
              <a:rPr lang="en-US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/>
              </a:rPr>
              <a:t>strategia</a:t>
            </a:r>
            <a:r>
              <a:rPr lang="en-US" dirty="0">
                <a:solidFill>
                  <a:srgbClr val="FF0000"/>
                </a:solidFill>
                <a:latin typeface="Calibri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0382" y="1804490"/>
            <a:ext cx="2996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Calibri"/>
              </a:rPr>
              <a:t>Kumpi</a:t>
            </a:r>
            <a:r>
              <a:rPr lang="en-US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/>
              </a:rPr>
              <a:t>pää</a:t>
            </a:r>
            <a:r>
              <a:rPr lang="en-US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/>
              </a:rPr>
              <a:t>lähempänä</a:t>
            </a:r>
            <a:r>
              <a:rPr lang="en-US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/>
              </a:rPr>
              <a:t>tuulta</a:t>
            </a:r>
            <a:r>
              <a:rPr lang="en-US" dirty="0">
                <a:solidFill>
                  <a:srgbClr val="FF0000"/>
                </a:solidFill>
                <a:latin typeface="Calibri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5536" y="3356992"/>
            <a:ext cx="1855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Calibri"/>
              </a:rPr>
              <a:t>Yläpoijun</a:t>
            </a:r>
            <a:r>
              <a:rPr lang="en-US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/>
              </a:rPr>
              <a:t>sijainti</a:t>
            </a:r>
            <a:r>
              <a:rPr lang="en-US" dirty="0">
                <a:solidFill>
                  <a:srgbClr val="FF0000"/>
                </a:solidFill>
                <a:latin typeface="Calibri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53816" y="3172326"/>
            <a:ext cx="1510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3366FF"/>
                </a:solidFill>
                <a:latin typeface="Calibri"/>
              </a:rPr>
              <a:t>Lähtönopeus</a:t>
            </a:r>
            <a:r>
              <a:rPr lang="en-US" dirty="0">
                <a:solidFill>
                  <a:srgbClr val="3366FF"/>
                </a:solidFill>
                <a:latin typeface="Calibri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37636" y="1797254"/>
            <a:ext cx="1424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3366FF"/>
                </a:solidFill>
                <a:latin typeface="Calibri"/>
              </a:rPr>
              <a:t>Lähtöpaikka</a:t>
            </a:r>
            <a:r>
              <a:rPr lang="en-US" dirty="0">
                <a:solidFill>
                  <a:srgbClr val="3366FF"/>
                </a:solidFill>
                <a:latin typeface="Calibri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66647" y="2579501"/>
            <a:ext cx="944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3366FF"/>
                </a:solidFill>
                <a:latin typeface="Calibri"/>
              </a:rPr>
              <a:t>Ajoitus</a:t>
            </a:r>
            <a:r>
              <a:rPr lang="en-US" dirty="0">
                <a:solidFill>
                  <a:srgbClr val="3366FF"/>
                </a:solidFill>
                <a:latin typeface="Calibri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70765" y="4828510"/>
            <a:ext cx="1503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alibri"/>
              </a:rPr>
              <a:t>Muut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alibri"/>
              </a:rPr>
              <a:t>veneet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66409" y="4086364"/>
            <a:ext cx="1569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alibri"/>
              </a:rPr>
              <a:t>Vapaat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alibri"/>
              </a:rPr>
              <a:t>tuulet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54613" y="4996962"/>
            <a:ext cx="1997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alibri"/>
              </a:rPr>
              <a:t>Väistämissäännöt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30874" y="5550960"/>
            <a:ext cx="2086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alibri"/>
              </a:rPr>
              <a:t>Vartioitavat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alibri"/>
              </a:rPr>
              <a:t>veneet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60232" y="3717032"/>
            <a:ext cx="1462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3366FF"/>
                </a:solidFill>
                <a:latin typeface="Calibri"/>
              </a:rPr>
              <a:t>Kryssitrimmi</a:t>
            </a:r>
            <a:r>
              <a:rPr lang="en-US" dirty="0">
                <a:solidFill>
                  <a:srgbClr val="3366FF"/>
                </a:solidFill>
                <a:latin typeface="Calibri"/>
              </a:rPr>
              <a:t>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020272" y="4437112"/>
            <a:ext cx="952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3366FF"/>
                </a:solidFill>
                <a:latin typeface="Calibri"/>
              </a:rPr>
              <a:t>Vaihde</a:t>
            </a:r>
            <a:r>
              <a:rPr lang="en-US" dirty="0">
                <a:solidFill>
                  <a:srgbClr val="3366FF"/>
                </a:solidFill>
                <a:latin typeface="Calibri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4165428" y="1959927"/>
            <a:ext cx="1367200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i-FI" sz="199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9932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Yksi</a:t>
            </a:r>
            <a:r>
              <a:rPr lang="en-US" dirty="0"/>
              <a:t> </a:t>
            </a:r>
            <a:r>
              <a:rPr lang="en-US" dirty="0" err="1"/>
              <a:t>asia</a:t>
            </a:r>
            <a:r>
              <a:rPr lang="en-US" dirty="0"/>
              <a:t> </a:t>
            </a:r>
            <a:r>
              <a:rPr lang="en-US" dirty="0" err="1"/>
              <a:t>kerrallaan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err="1"/>
              <a:t>Päätetään</a:t>
            </a:r>
            <a:r>
              <a:rPr lang="en-US" dirty="0"/>
              <a:t> </a:t>
            </a:r>
            <a:r>
              <a:rPr lang="en-US" dirty="0" err="1"/>
              <a:t>ensimmäisen</a:t>
            </a:r>
            <a:r>
              <a:rPr lang="en-US" dirty="0"/>
              <a:t> </a:t>
            </a:r>
            <a:r>
              <a:rPr lang="en-US" dirty="0" err="1"/>
              <a:t>kryssin</a:t>
            </a:r>
            <a:r>
              <a:rPr lang="en-US" dirty="0"/>
              <a:t> </a:t>
            </a:r>
            <a:r>
              <a:rPr lang="en-US" dirty="0" err="1"/>
              <a:t>strategia</a:t>
            </a:r>
            <a:r>
              <a:rPr lang="en-US" dirty="0"/>
              <a:t>		 	(4-10 min)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 err="1"/>
              <a:t>Missä</a:t>
            </a:r>
            <a:r>
              <a:rPr lang="en-US" dirty="0"/>
              <a:t> </a:t>
            </a:r>
            <a:r>
              <a:rPr lang="en-US" dirty="0" err="1"/>
              <a:t>tulee</a:t>
            </a:r>
            <a:r>
              <a:rPr lang="en-US" dirty="0"/>
              <a:t> </a:t>
            </a:r>
            <a:r>
              <a:rPr lang="en-US" dirty="0" err="1"/>
              <a:t>tuulemaan</a:t>
            </a:r>
            <a:r>
              <a:rPr lang="en-US" dirty="0"/>
              <a:t>?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 err="1"/>
              <a:t>Mihin</a:t>
            </a:r>
            <a:r>
              <a:rPr lang="en-US" dirty="0"/>
              <a:t> </a:t>
            </a:r>
            <a:r>
              <a:rPr lang="en-US" dirty="0" err="1">
                <a:solidFill>
                  <a:schemeClr val="tx2"/>
                </a:solidFill>
              </a:rPr>
              <a:t>suuntaan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tuuli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tulee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/>
              <a:t>kääntymään</a:t>
            </a:r>
            <a:r>
              <a:rPr lang="en-US" dirty="0"/>
              <a:t>?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 err="1"/>
              <a:t>Muut</a:t>
            </a:r>
            <a:r>
              <a:rPr lang="en-US" dirty="0"/>
              <a:t>: </a:t>
            </a:r>
            <a:r>
              <a:rPr lang="en-US" dirty="0" err="1"/>
              <a:t>aallokko</a:t>
            </a:r>
            <a:r>
              <a:rPr lang="en-US" dirty="0"/>
              <a:t>, </a:t>
            </a:r>
            <a:r>
              <a:rPr lang="en-US" dirty="0" err="1"/>
              <a:t>virta</a:t>
            </a:r>
            <a:r>
              <a:rPr lang="en-US" dirty="0"/>
              <a:t>, </a:t>
            </a:r>
            <a:r>
              <a:rPr lang="en-US" dirty="0" err="1"/>
              <a:t>ym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Päätetään</a:t>
            </a:r>
            <a:r>
              <a:rPr lang="en-US" dirty="0"/>
              <a:t> </a:t>
            </a:r>
            <a:r>
              <a:rPr lang="en-US" dirty="0" err="1"/>
              <a:t>mistä</a:t>
            </a:r>
            <a:r>
              <a:rPr lang="en-US" dirty="0"/>
              <a:t> </a:t>
            </a:r>
            <a:r>
              <a:rPr lang="en-US" dirty="0" err="1"/>
              <a:t>kohtaa</a:t>
            </a:r>
            <a:r>
              <a:rPr lang="en-US" dirty="0"/>
              <a:t> </a:t>
            </a:r>
            <a:r>
              <a:rPr lang="en-US" dirty="0" err="1"/>
              <a:t>linjaa</a:t>
            </a:r>
            <a:r>
              <a:rPr lang="en-US" dirty="0"/>
              <a:t> </a:t>
            </a:r>
            <a:r>
              <a:rPr lang="en-US" dirty="0" err="1"/>
              <a:t>halutaan</a:t>
            </a:r>
            <a:r>
              <a:rPr lang="en-US" dirty="0"/>
              <a:t> </a:t>
            </a:r>
            <a:r>
              <a:rPr lang="en-US" dirty="0" err="1"/>
              <a:t>lähteä</a:t>
            </a:r>
            <a:r>
              <a:rPr lang="en-US" dirty="0"/>
              <a:t> 		(4-5 min)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 err="1"/>
              <a:t>Kumpaan</a:t>
            </a:r>
            <a:r>
              <a:rPr lang="en-US" dirty="0"/>
              <a:t> </a:t>
            </a:r>
            <a:r>
              <a:rPr lang="en-US" dirty="0" err="1"/>
              <a:t>laitaan</a:t>
            </a:r>
            <a:r>
              <a:rPr lang="en-US" dirty="0"/>
              <a:t> </a:t>
            </a:r>
            <a:r>
              <a:rPr lang="en-US" dirty="0" err="1"/>
              <a:t>halutaan</a:t>
            </a:r>
            <a:r>
              <a:rPr lang="en-US" dirty="0"/>
              <a:t> </a:t>
            </a:r>
            <a:r>
              <a:rPr lang="en-US" dirty="0" err="1"/>
              <a:t>mennä</a:t>
            </a:r>
            <a:r>
              <a:rPr lang="en-US" dirty="0"/>
              <a:t>? </a:t>
            </a:r>
            <a:r>
              <a:rPr lang="en-US" dirty="0" err="1"/>
              <a:t>Vai</a:t>
            </a:r>
            <a:r>
              <a:rPr lang="en-US" dirty="0"/>
              <a:t> </a:t>
            </a:r>
            <a:r>
              <a:rPr lang="en-US" dirty="0" err="1"/>
              <a:t>pidetäänkö</a:t>
            </a:r>
            <a:r>
              <a:rPr lang="en-US" dirty="0"/>
              <a:t> </a:t>
            </a:r>
            <a:r>
              <a:rPr lang="en-US" dirty="0" err="1"/>
              <a:t>optiot</a:t>
            </a:r>
            <a:r>
              <a:rPr lang="en-US" dirty="0"/>
              <a:t> </a:t>
            </a:r>
            <a:r>
              <a:rPr lang="en-US" dirty="0" err="1"/>
              <a:t>auki</a:t>
            </a:r>
            <a:r>
              <a:rPr lang="en-US" dirty="0"/>
              <a:t>?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 err="1"/>
              <a:t>Kumpi</a:t>
            </a:r>
            <a:r>
              <a:rPr lang="en-US" dirty="0"/>
              <a:t> </a:t>
            </a:r>
            <a:r>
              <a:rPr lang="en-US" dirty="0" err="1"/>
              <a:t>pää</a:t>
            </a:r>
            <a:r>
              <a:rPr lang="en-US" dirty="0"/>
              <a:t> on “</a:t>
            </a:r>
            <a:r>
              <a:rPr lang="en-US" dirty="0" err="1"/>
              <a:t>edullisempi</a:t>
            </a:r>
            <a:r>
              <a:rPr lang="en-US" dirty="0"/>
              <a:t>”? Vs. </a:t>
            </a:r>
            <a:r>
              <a:rPr lang="en-US" dirty="0" err="1"/>
              <a:t>vallitseva</a:t>
            </a:r>
            <a:r>
              <a:rPr lang="en-US" dirty="0"/>
              <a:t> </a:t>
            </a:r>
            <a:r>
              <a:rPr lang="en-US" dirty="0" err="1"/>
              <a:t>vai</a:t>
            </a:r>
            <a:r>
              <a:rPr lang="en-US" dirty="0"/>
              <a:t> </a:t>
            </a:r>
            <a:r>
              <a:rPr lang="en-US" dirty="0" err="1"/>
              <a:t>keskituuli</a:t>
            </a:r>
            <a:r>
              <a:rPr lang="en-US" dirty="0"/>
              <a:t>?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 err="1"/>
              <a:t>Kuinka</a:t>
            </a:r>
            <a:r>
              <a:rPr lang="en-US" dirty="0"/>
              <a:t> </a:t>
            </a:r>
            <a:r>
              <a:rPr lang="en-US" dirty="0" err="1"/>
              <a:t>suurella</a:t>
            </a:r>
            <a:r>
              <a:rPr lang="en-US" dirty="0"/>
              <a:t> </a:t>
            </a:r>
            <a:r>
              <a:rPr lang="en-US" dirty="0" err="1"/>
              <a:t>riskillä</a:t>
            </a:r>
            <a:r>
              <a:rPr lang="en-US" dirty="0"/>
              <a:t> </a:t>
            </a:r>
            <a:r>
              <a:rPr lang="en-US" dirty="0" err="1"/>
              <a:t>halutaan</a:t>
            </a:r>
            <a:r>
              <a:rPr lang="en-US" dirty="0"/>
              <a:t> </a:t>
            </a:r>
            <a:r>
              <a:rPr lang="en-US" dirty="0" err="1"/>
              <a:t>lähteä</a:t>
            </a:r>
            <a:r>
              <a:rPr lang="en-US" dirty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Päätetään</a:t>
            </a:r>
            <a:r>
              <a:rPr lang="en-US" dirty="0"/>
              <a:t> </a:t>
            </a:r>
            <a:r>
              <a:rPr lang="en-US" dirty="0" err="1"/>
              <a:t>miten</a:t>
            </a:r>
            <a:r>
              <a:rPr lang="en-US" dirty="0"/>
              <a:t> </a:t>
            </a:r>
            <a:r>
              <a:rPr lang="en-US" dirty="0" err="1"/>
              <a:t>ko</a:t>
            </a:r>
            <a:r>
              <a:rPr lang="en-US" dirty="0"/>
              <a:t>. </a:t>
            </a:r>
            <a:r>
              <a:rPr lang="en-US" dirty="0" err="1"/>
              <a:t>kohtaa</a:t>
            </a:r>
            <a:r>
              <a:rPr lang="en-US" dirty="0"/>
              <a:t> </a:t>
            </a:r>
            <a:r>
              <a:rPr lang="en-US" dirty="0" err="1"/>
              <a:t>halutaan</a:t>
            </a:r>
            <a:r>
              <a:rPr lang="en-US" dirty="0"/>
              <a:t> </a:t>
            </a:r>
            <a:r>
              <a:rPr lang="en-US" dirty="0" err="1"/>
              <a:t>lähestyä</a:t>
            </a:r>
            <a:r>
              <a:rPr lang="en-US" dirty="0"/>
              <a:t> (</a:t>
            </a:r>
            <a:r>
              <a:rPr lang="en-US" dirty="0" err="1"/>
              <a:t>ja</a:t>
            </a:r>
            <a:r>
              <a:rPr lang="en-US" dirty="0"/>
              <a:t> plan B)		(2-5 min)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 err="1"/>
              <a:t>Pari</a:t>
            </a:r>
            <a:r>
              <a:rPr lang="en-US" dirty="0"/>
              <a:t> </a:t>
            </a:r>
            <a:r>
              <a:rPr lang="en-US" dirty="0" err="1"/>
              <a:t>harjoiteltua</a:t>
            </a:r>
            <a:r>
              <a:rPr lang="en-US" dirty="0"/>
              <a:t> </a:t>
            </a:r>
            <a:r>
              <a:rPr lang="en-US" dirty="0" err="1"/>
              <a:t>peruskuviota</a:t>
            </a:r>
            <a:endParaRPr lang="en-US" dirty="0"/>
          </a:p>
          <a:p>
            <a:pPr marL="800100" lvl="1" indent="-457200">
              <a:buFont typeface="+mj-lt"/>
              <a:buAutoNum type="arabicPeriod"/>
            </a:pPr>
            <a:r>
              <a:rPr lang="en-US" dirty="0" err="1"/>
              <a:t>Lähes</a:t>
            </a:r>
            <a:r>
              <a:rPr lang="en-US" dirty="0"/>
              <a:t> </a:t>
            </a:r>
            <a:r>
              <a:rPr lang="en-US" dirty="0" err="1"/>
              <a:t>aina</a:t>
            </a:r>
            <a:r>
              <a:rPr lang="en-US" dirty="0"/>
              <a:t> </a:t>
            </a:r>
            <a:r>
              <a:rPr lang="en-US" dirty="0" err="1"/>
              <a:t>suunnitelmaa</a:t>
            </a:r>
            <a:r>
              <a:rPr lang="en-US" dirty="0"/>
              <a:t> </a:t>
            </a:r>
            <a:r>
              <a:rPr lang="en-US" dirty="0" err="1"/>
              <a:t>pitää</a:t>
            </a:r>
            <a:r>
              <a:rPr lang="en-US" dirty="0"/>
              <a:t> </a:t>
            </a:r>
            <a:r>
              <a:rPr lang="en-US" dirty="0" err="1"/>
              <a:t>varioida</a:t>
            </a:r>
            <a:r>
              <a:rPr lang="en-US" dirty="0"/>
              <a:t> </a:t>
            </a:r>
            <a:r>
              <a:rPr lang="en-US" dirty="0" err="1"/>
              <a:t>tilanteen</a:t>
            </a:r>
            <a:r>
              <a:rPr lang="en-US" dirty="0"/>
              <a:t> </a:t>
            </a:r>
            <a:r>
              <a:rPr lang="en-US" dirty="0" err="1"/>
              <a:t>mukaan</a:t>
            </a:r>
            <a:endParaRPr lang="en-US" dirty="0"/>
          </a:p>
          <a:p>
            <a:pPr marL="800100" lvl="1" indent="-457200">
              <a:buFont typeface="+mj-lt"/>
              <a:buAutoNum type="arabicPeriod"/>
            </a:pPr>
            <a:r>
              <a:rPr lang="en-US" dirty="0" err="1"/>
              <a:t>Tärkeää</a:t>
            </a:r>
            <a:r>
              <a:rPr lang="en-US" dirty="0"/>
              <a:t> on </a:t>
            </a:r>
            <a:r>
              <a:rPr lang="en-US" dirty="0" err="1"/>
              <a:t>päästä</a:t>
            </a:r>
            <a:r>
              <a:rPr lang="en-US" dirty="0"/>
              <a:t> </a:t>
            </a:r>
            <a:r>
              <a:rPr lang="en-US" dirty="0" err="1"/>
              <a:t>asemaan</a:t>
            </a:r>
            <a:r>
              <a:rPr lang="en-US" dirty="0"/>
              <a:t>, </a:t>
            </a:r>
            <a:r>
              <a:rPr lang="en-US" dirty="0" err="1"/>
              <a:t>josta</a:t>
            </a:r>
            <a:r>
              <a:rPr lang="en-US" dirty="0"/>
              <a:t> </a:t>
            </a:r>
            <a:r>
              <a:rPr lang="en-US" dirty="0" err="1"/>
              <a:t>voi</a:t>
            </a:r>
            <a:r>
              <a:rPr lang="en-US" dirty="0"/>
              <a:t> </a:t>
            </a:r>
            <a:r>
              <a:rPr lang="en-US" dirty="0" err="1"/>
              <a:t>kiihdyttää</a:t>
            </a:r>
            <a:r>
              <a:rPr lang="en-US" dirty="0"/>
              <a:t> </a:t>
            </a:r>
            <a:r>
              <a:rPr lang="en-US" dirty="0" err="1"/>
              <a:t>linjalle</a:t>
            </a:r>
            <a:r>
              <a:rPr lang="en-US" dirty="0"/>
              <a:t>!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Kiihdytys</a:t>
            </a:r>
            <a:r>
              <a:rPr lang="en-US" dirty="0"/>
              <a:t> </a:t>
            </a:r>
            <a:r>
              <a:rPr lang="en-US" dirty="0" err="1"/>
              <a:t>täyteen</a:t>
            </a:r>
            <a:r>
              <a:rPr lang="en-US" dirty="0"/>
              <a:t> </a:t>
            </a:r>
            <a:r>
              <a:rPr lang="en-US" dirty="0" err="1"/>
              <a:t>vauhtiin</a:t>
            </a:r>
            <a:r>
              <a:rPr lang="en-US" dirty="0"/>
              <a:t>, </a:t>
            </a:r>
            <a:r>
              <a:rPr lang="en-US" dirty="0" err="1"/>
              <a:t>tavoite</a:t>
            </a:r>
            <a:r>
              <a:rPr lang="en-US" dirty="0"/>
              <a:t> on olla </a:t>
            </a:r>
            <a:r>
              <a:rPr lang="en-US" dirty="0" err="1"/>
              <a:t>linjalla</a:t>
            </a:r>
            <a:r>
              <a:rPr lang="en-US" dirty="0"/>
              <a:t> 1 </a:t>
            </a:r>
            <a:r>
              <a:rPr lang="en-US" dirty="0" err="1"/>
              <a:t>sek</a:t>
            </a:r>
            <a:r>
              <a:rPr lang="en-US" dirty="0"/>
              <a:t> </a:t>
            </a:r>
            <a:r>
              <a:rPr lang="en-US" dirty="0" err="1"/>
              <a:t>myöhässä</a:t>
            </a:r>
            <a:r>
              <a:rPr lang="en-US" dirty="0"/>
              <a:t>	(0-2 min)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/>
              <a:t>Oman “</a:t>
            </a:r>
            <a:r>
              <a:rPr lang="en-US" dirty="0" err="1"/>
              <a:t>kaistan</a:t>
            </a:r>
            <a:r>
              <a:rPr lang="en-US" dirty="0"/>
              <a:t>” </a:t>
            </a:r>
            <a:r>
              <a:rPr lang="en-US" dirty="0" err="1"/>
              <a:t>rakentaminen</a:t>
            </a:r>
            <a:r>
              <a:rPr lang="en-US" dirty="0"/>
              <a:t> </a:t>
            </a:r>
            <a:r>
              <a:rPr lang="en-US" dirty="0" err="1"/>
              <a:t>suojan</a:t>
            </a:r>
            <a:r>
              <a:rPr lang="en-US" dirty="0"/>
              <a:t> </a:t>
            </a:r>
            <a:r>
              <a:rPr lang="en-US" dirty="0" err="1"/>
              <a:t>puolelle</a:t>
            </a:r>
            <a:endParaRPr lang="en-US" dirty="0"/>
          </a:p>
          <a:p>
            <a:pPr marL="800100" lvl="1" indent="-457200">
              <a:buFont typeface="+mj-lt"/>
              <a:buAutoNum type="arabicPeriod"/>
            </a:pPr>
            <a:r>
              <a:rPr lang="en-US" dirty="0" err="1"/>
              <a:t>Vauhdin</a:t>
            </a:r>
            <a:r>
              <a:rPr lang="en-US" dirty="0"/>
              <a:t> </a:t>
            </a:r>
            <a:r>
              <a:rPr lang="en-US" dirty="0" err="1"/>
              <a:t>ylläpito</a:t>
            </a:r>
            <a:r>
              <a:rPr lang="en-US" dirty="0"/>
              <a:t>, </a:t>
            </a:r>
            <a:r>
              <a:rPr lang="en-US" dirty="0" err="1"/>
              <a:t>purjeiden</a:t>
            </a:r>
            <a:r>
              <a:rPr lang="en-US" dirty="0"/>
              <a:t> </a:t>
            </a:r>
            <a:r>
              <a:rPr lang="en-US" dirty="0" err="1"/>
              <a:t>tarkka</a:t>
            </a:r>
            <a:r>
              <a:rPr lang="en-US" dirty="0"/>
              <a:t> </a:t>
            </a:r>
            <a:r>
              <a:rPr lang="en-US" dirty="0" err="1"/>
              <a:t>trimmaus</a:t>
            </a:r>
            <a:r>
              <a:rPr lang="en-US" dirty="0"/>
              <a:t> </a:t>
            </a:r>
            <a:r>
              <a:rPr lang="en-US" dirty="0" err="1"/>
              <a:t>ja</a:t>
            </a:r>
            <a:r>
              <a:rPr lang="en-US" dirty="0"/>
              <a:t> </a:t>
            </a:r>
            <a:r>
              <a:rPr lang="en-US" dirty="0" err="1"/>
              <a:t>painonsiirrot</a:t>
            </a:r>
            <a:r>
              <a:rPr lang="en-US" dirty="0"/>
              <a:t> </a:t>
            </a:r>
            <a:r>
              <a:rPr lang="en-US" dirty="0" err="1"/>
              <a:t>veneen</a:t>
            </a:r>
            <a:r>
              <a:rPr lang="en-US" dirty="0"/>
              <a:t> </a:t>
            </a:r>
            <a:r>
              <a:rPr lang="en-US" dirty="0" err="1"/>
              <a:t>liikkeiden</a:t>
            </a:r>
            <a:r>
              <a:rPr lang="en-US" dirty="0"/>
              <a:t> </a:t>
            </a:r>
            <a:r>
              <a:rPr lang="en-US" dirty="0" err="1"/>
              <a:t>mukaan</a:t>
            </a:r>
            <a:endParaRPr lang="en-US" dirty="0"/>
          </a:p>
          <a:p>
            <a:pPr marL="800100" lvl="1" indent="-457200">
              <a:buFont typeface="+mj-lt"/>
              <a:buAutoNum type="arabicPeriod"/>
            </a:pPr>
            <a:r>
              <a:rPr lang="en-US" dirty="0" err="1"/>
              <a:t>Miehistö</a:t>
            </a:r>
            <a:r>
              <a:rPr lang="en-US" dirty="0"/>
              <a:t> </a:t>
            </a:r>
            <a:r>
              <a:rPr lang="en-US" dirty="0" err="1"/>
              <a:t>omille</a:t>
            </a:r>
            <a:r>
              <a:rPr lang="en-US" dirty="0"/>
              <a:t> </a:t>
            </a:r>
            <a:r>
              <a:rPr lang="en-US" dirty="0" err="1"/>
              <a:t>paikoilleen</a:t>
            </a:r>
            <a:r>
              <a:rPr lang="en-US" dirty="0"/>
              <a:t> </a:t>
            </a:r>
            <a:r>
              <a:rPr lang="en-US" dirty="0" err="1"/>
              <a:t>hyvissä</a:t>
            </a:r>
            <a:r>
              <a:rPr lang="en-US" dirty="0"/>
              <a:t> </a:t>
            </a:r>
            <a:r>
              <a:rPr lang="en-US" dirty="0" err="1"/>
              <a:t>ajoin</a:t>
            </a:r>
            <a:r>
              <a:rPr lang="en-US" dirty="0"/>
              <a:t> </a:t>
            </a:r>
            <a:r>
              <a:rPr lang="en-US" u="sng" dirty="0" err="1"/>
              <a:t>ennen</a:t>
            </a:r>
            <a:r>
              <a:rPr lang="en-US" dirty="0"/>
              <a:t> </a:t>
            </a:r>
            <a:r>
              <a:rPr lang="en-US" dirty="0" err="1"/>
              <a:t>starttia</a:t>
            </a:r>
            <a:r>
              <a:rPr lang="en-US" dirty="0"/>
              <a:t>: full hike vs. </a:t>
            </a:r>
            <a:r>
              <a:rPr lang="en-US" dirty="0" err="1"/>
              <a:t>eteen</a:t>
            </a:r>
            <a:r>
              <a:rPr lang="en-US" dirty="0"/>
              <a:t>-alas</a:t>
            </a:r>
          </a:p>
        </p:txBody>
      </p:sp>
      <p:sp>
        <p:nvSpPr>
          <p:cNvPr id="4" name="Rectangle 3"/>
          <p:cNvSpPr/>
          <p:nvPr/>
        </p:nvSpPr>
        <p:spPr>
          <a:xfrm>
            <a:off x="751320" y="6242032"/>
            <a:ext cx="7662864" cy="4365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Calibri"/>
              </a:rPr>
              <a:t>Huom</a:t>
            </a:r>
            <a:r>
              <a:rPr lang="en-US" dirty="0">
                <a:latin typeface="Calibri"/>
              </a:rPr>
              <a:t>! </a:t>
            </a:r>
            <a:r>
              <a:rPr lang="en-US" dirty="0" err="1">
                <a:latin typeface="Calibri"/>
              </a:rPr>
              <a:t>Ensimmäinen</a:t>
            </a:r>
            <a:r>
              <a:rPr lang="en-US" dirty="0">
                <a:latin typeface="Calibri"/>
              </a:rPr>
              <a:t> </a:t>
            </a:r>
            <a:r>
              <a:rPr lang="en-US" dirty="0" err="1">
                <a:latin typeface="Calibri"/>
              </a:rPr>
              <a:t>shifti</a:t>
            </a:r>
            <a:r>
              <a:rPr lang="en-US" dirty="0">
                <a:latin typeface="Calibri"/>
              </a:rPr>
              <a:t> </a:t>
            </a:r>
            <a:r>
              <a:rPr lang="en-US" dirty="0" err="1">
                <a:latin typeface="Calibri"/>
              </a:rPr>
              <a:t>jopa</a:t>
            </a:r>
            <a:r>
              <a:rPr lang="en-US" dirty="0">
                <a:latin typeface="Calibri"/>
              </a:rPr>
              <a:t> </a:t>
            </a:r>
            <a:r>
              <a:rPr lang="en-US" dirty="0" err="1">
                <a:latin typeface="Calibri"/>
              </a:rPr>
              <a:t>tärkeämpi</a:t>
            </a:r>
            <a:r>
              <a:rPr lang="en-US" dirty="0">
                <a:latin typeface="Calibri"/>
              </a:rPr>
              <a:t> </a:t>
            </a:r>
            <a:r>
              <a:rPr lang="en-US" dirty="0" err="1">
                <a:latin typeface="Calibri"/>
              </a:rPr>
              <a:t>kuin</a:t>
            </a:r>
            <a:r>
              <a:rPr lang="en-US" dirty="0">
                <a:latin typeface="Calibri"/>
              </a:rPr>
              <a:t> </a:t>
            </a:r>
            <a:r>
              <a:rPr lang="en-US" dirty="0" err="1">
                <a:latin typeface="Calibri"/>
              </a:rPr>
              <a:t>starttipaikka</a:t>
            </a:r>
            <a:r>
              <a:rPr lang="en-US" dirty="0">
                <a:latin typeface="Calibri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122955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Perussäännöt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51320" y="6242032"/>
            <a:ext cx="7662864" cy="4365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Calibri"/>
              </a:rPr>
              <a:t>Protesti</a:t>
            </a:r>
            <a:r>
              <a:rPr lang="en-US" dirty="0">
                <a:latin typeface="Calibri"/>
              </a:rPr>
              <a:t> </a:t>
            </a:r>
            <a:r>
              <a:rPr lang="en-US" dirty="0">
                <a:latin typeface="Calibri"/>
                <a:sym typeface="Wingdings"/>
              </a:rPr>
              <a:t> </a:t>
            </a:r>
            <a:r>
              <a:rPr lang="en-US" dirty="0" err="1">
                <a:latin typeface="Calibri"/>
                <a:sym typeface="Wingdings"/>
              </a:rPr>
              <a:t>rikkeen</a:t>
            </a:r>
            <a:r>
              <a:rPr lang="en-US" dirty="0">
                <a:latin typeface="Calibri"/>
                <a:sym typeface="Wingdings"/>
              </a:rPr>
              <a:t> </a:t>
            </a:r>
            <a:r>
              <a:rPr lang="en-US" dirty="0" err="1">
                <a:latin typeface="Calibri"/>
                <a:sym typeface="Wingdings"/>
              </a:rPr>
              <a:t>korjaus</a:t>
            </a:r>
            <a:r>
              <a:rPr lang="en-US" dirty="0">
                <a:latin typeface="Calibri"/>
                <a:sym typeface="Wingdings"/>
              </a:rPr>
              <a:t> </a:t>
            </a:r>
            <a:r>
              <a:rPr lang="en-US" dirty="0" err="1">
                <a:latin typeface="Calibri"/>
                <a:sym typeface="Wingdings"/>
              </a:rPr>
              <a:t>vesillä</a:t>
            </a:r>
            <a:r>
              <a:rPr lang="en-US" dirty="0">
                <a:latin typeface="Calibri"/>
                <a:sym typeface="Wingdings"/>
              </a:rPr>
              <a:t>  </a:t>
            </a:r>
            <a:r>
              <a:rPr lang="en-US" dirty="0" err="1">
                <a:latin typeface="Calibri"/>
                <a:sym typeface="Wingdings"/>
              </a:rPr>
              <a:t>kaikilla</a:t>
            </a:r>
            <a:r>
              <a:rPr lang="en-US" dirty="0">
                <a:latin typeface="Calibri"/>
                <a:sym typeface="Wingdings"/>
              </a:rPr>
              <a:t> </a:t>
            </a:r>
            <a:r>
              <a:rPr lang="en-US" dirty="0" err="1">
                <a:latin typeface="Calibri"/>
                <a:sym typeface="Wingdings"/>
              </a:rPr>
              <a:t>hyvä</a:t>
            </a:r>
            <a:r>
              <a:rPr lang="en-US" dirty="0">
                <a:latin typeface="Calibri"/>
                <a:sym typeface="Wingdings"/>
              </a:rPr>
              <a:t> </a:t>
            </a:r>
            <a:r>
              <a:rPr lang="en-US" dirty="0" err="1">
                <a:latin typeface="Calibri"/>
                <a:sym typeface="Wingdings"/>
              </a:rPr>
              <a:t>mieli</a:t>
            </a:r>
            <a:endParaRPr lang="en-US" dirty="0">
              <a:latin typeface="Calibri"/>
            </a:endParaRPr>
          </a:p>
        </p:txBody>
      </p:sp>
      <p:cxnSp>
        <p:nvCxnSpPr>
          <p:cNvPr id="18" name="Straight Connector 17"/>
          <p:cNvCxnSpPr>
            <a:stCxn id="28" idx="3"/>
            <a:endCxn id="29" idx="2"/>
          </p:cNvCxnSpPr>
          <p:nvPr/>
        </p:nvCxnSpPr>
        <p:spPr>
          <a:xfrm>
            <a:off x="1179580" y="2459257"/>
            <a:ext cx="65827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Isosceles Triangle 23"/>
          <p:cNvSpPr>
            <a:spLocks noChangeAspect="1"/>
          </p:cNvSpPr>
          <p:nvPr/>
        </p:nvSpPr>
        <p:spPr>
          <a:xfrm rot="16200000">
            <a:off x="4816490" y="2324644"/>
            <a:ext cx="243056" cy="583268"/>
          </a:xfrm>
          <a:prstGeom prst="triangl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</a:endParaRPr>
          </a:p>
        </p:txBody>
      </p:sp>
      <p:sp>
        <p:nvSpPr>
          <p:cNvPr id="25" name="Isosceles Triangle 24"/>
          <p:cNvSpPr>
            <a:spLocks noChangeAspect="1"/>
          </p:cNvSpPr>
          <p:nvPr/>
        </p:nvSpPr>
        <p:spPr>
          <a:xfrm rot="19140000">
            <a:off x="4518860" y="2677693"/>
            <a:ext cx="243056" cy="583268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</a:endParaRPr>
          </a:p>
        </p:txBody>
      </p:sp>
      <p:sp>
        <p:nvSpPr>
          <p:cNvPr id="28" name="Can 27"/>
          <p:cNvSpPr/>
          <p:nvPr/>
        </p:nvSpPr>
        <p:spPr>
          <a:xfrm>
            <a:off x="1094094" y="2117349"/>
            <a:ext cx="170972" cy="34190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</a:endParaRPr>
          </a:p>
        </p:txBody>
      </p:sp>
      <p:sp>
        <p:nvSpPr>
          <p:cNvPr id="29" name="Extract 28"/>
          <p:cNvSpPr/>
          <p:nvPr/>
        </p:nvSpPr>
        <p:spPr>
          <a:xfrm>
            <a:off x="7664656" y="2117349"/>
            <a:ext cx="195323" cy="341908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/>
            </a:endParaRPr>
          </a:p>
        </p:txBody>
      </p:sp>
      <p:sp>
        <p:nvSpPr>
          <p:cNvPr id="32" name="Isosceles Triangle 31"/>
          <p:cNvSpPr>
            <a:spLocks noChangeAspect="1"/>
          </p:cNvSpPr>
          <p:nvPr/>
        </p:nvSpPr>
        <p:spPr>
          <a:xfrm rot="19140000">
            <a:off x="8139777" y="2847699"/>
            <a:ext cx="243056" cy="583268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</a:endParaRPr>
          </a:p>
        </p:txBody>
      </p:sp>
      <p:sp>
        <p:nvSpPr>
          <p:cNvPr id="34" name="Isosceles Triangle 33"/>
          <p:cNvSpPr>
            <a:spLocks noChangeAspect="1"/>
          </p:cNvSpPr>
          <p:nvPr/>
        </p:nvSpPr>
        <p:spPr>
          <a:xfrm rot="16493440">
            <a:off x="8388840" y="2484971"/>
            <a:ext cx="243056" cy="583268"/>
          </a:xfrm>
          <a:prstGeom prst="triangl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</a:endParaRPr>
          </a:p>
        </p:txBody>
      </p:sp>
      <p:sp>
        <p:nvSpPr>
          <p:cNvPr id="38" name="Isosceles Triangle 37"/>
          <p:cNvSpPr>
            <a:spLocks noChangeAspect="1"/>
          </p:cNvSpPr>
          <p:nvPr/>
        </p:nvSpPr>
        <p:spPr>
          <a:xfrm rot="19140000">
            <a:off x="1780237" y="2722281"/>
            <a:ext cx="243056" cy="583268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</a:endParaRPr>
          </a:p>
        </p:txBody>
      </p:sp>
      <p:sp>
        <p:nvSpPr>
          <p:cNvPr id="40" name="Isosceles Triangle 39"/>
          <p:cNvSpPr>
            <a:spLocks noChangeAspect="1"/>
          </p:cNvSpPr>
          <p:nvPr/>
        </p:nvSpPr>
        <p:spPr>
          <a:xfrm rot="2603679">
            <a:off x="954991" y="2651235"/>
            <a:ext cx="243056" cy="583268"/>
          </a:xfrm>
          <a:prstGeom prst="triangl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51320" y="3673403"/>
            <a:ext cx="77038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err="1">
                <a:latin typeface="Calibri"/>
              </a:rPr>
              <a:t>Starttihetkellä</a:t>
            </a:r>
            <a:r>
              <a:rPr lang="en-US" dirty="0">
                <a:latin typeface="Calibri"/>
              </a:rPr>
              <a:t> </a:t>
            </a:r>
            <a:r>
              <a:rPr lang="en-US" dirty="0" err="1">
                <a:latin typeface="Calibri"/>
              </a:rPr>
              <a:t>ei</a:t>
            </a:r>
            <a:r>
              <a:rPr lang="en-US" dirty="0">
                <a:latin typeface="Calibri"/>
              </a:rPr>
              <a:t> </a:t>
            </a:r>
            <a:r>
              <a:rPr lang="en-US" dirty="0" err="1">
                <a:latin typeface="Calibri"/>
              </a:rPr>
              <a:t>saa</a:t>
            </a:r>
            <a:r>
              <a:rPr lang="en-US" dirty="0">
                <a:latin typeface="Calibri"/>
              </a:rPr>
              <a:t> olla </a:t>
            </a:r>
            <a:r>
              <a:rPr lang="en-US" dirty="0" err="1">
                <a:latin typeface="Calibri"/>
              </a:rPr>
              <a:t>lähtöviivan</a:t>
            </a:r>
            <a:r>
              <a:rPr lang="en-US" dirty="0">
                <a:latin typeface="Calibri"/>
              </a:rPr>
              <a:t> </a:t>
            </a:r>
            <a:r>
              <a:rPr lang="en-US" dirty="0" err="1">
                <a:latin typeface="Calibri"/>
              </a:rPr>
              <a:t>radan</a:t>
            </a:r>
            <a:r>
              <a:rPr lang="en-US" dirty="0">
                <a:latin typeface="Calibri"/>
              </a:rPr>
              <a:t> </a:t>
            </a:r>
            <a:r>
              <a:rPr lang="en-US" dirty="0" err="1">
                <a:latin typeface="Calibri"/>
              </a:rPr>
              <a:t>puolella</a:t>
            </a:r>
            <a:r>
              <a:rPr lang="en-US" dirty="0">
                <a:latin typeface="Calibri"/>
              </a:rPr>
              <a:t>. </a:t>
            </a:r>
            <a:r>
              <a:rPr lang="en-US" dirty="0" err="1">
                <a:latin typeface="Calibri"/>
              </a:rPr>
              <a:t>Rikkeen</a:t>
            </a:r>
            <a:r>
              <a:rPr lang="en-US" dirty="0">
                <a:latin typeface="Calibri"/>
              </a:rPr>
              <a:t> </a:t>
            </a:r>
            <a:r>
              <a:rPr lang="en-US" dirty="0" err="1">
                <a:latin typeface="Calibri"/>
              </a:rPr>
              <a:t>voi</a:t>
            </a:r>
            <a:r>
              <a:rPr lang="en-US" dirty="0">
                <a:latin typeface="Calibri"/>
              </a:rPr>
              <a:t> </a:t>
            </a:r>
            <a:r>
              <a:rPr lang="en-US" dirty="0" err="1">
                <a:latin typeface="Calibri"/>
              </a:rPr>
              <a:t>toki</a:t>
            </a:r>
            <a:r>
              <a:rPr lang="en-US" dirty="0">
                <a:latin typeface="Calibri"/>
              </a:rPr>
              <a:t> </a:t>
            </a:r>
            <a:r>
              <a:rPr lang="en-US" dirty="0" err="1">
                <a:latin typeface="Calibri"/>
              </a:rPr>
              <a:t>korjata</a:t>
            </a:r>
            <a:r>
              <a:rPr lang="en-US" dirty="0">
                <a:latin typeface="Calibri"/>
              </a:rPr>
              <a:t>, </a:t>
            </a:r>
            <a:r>
              <a:rPr lang="en-US" dirty="0" err="1">
                <a:latin typeface="Calibri"/>
              </a:rPr>
              <a:t>joten</a:t>
            </a:r>
            <a:r>
              <a:rPr lang="en-US" dirty="0">
                <a:latin typeface="Calibri"/>
              </a:rPr>
              <a:t> </a:t>
            </a:r>
            <a:r>
              <a:rPr lang="en-US" dirty="0" err="1">
                <a:latin typeface="Calibri"/>
              </a:rPr>
              <a:t>tätä</a:t>
            </a:r>
            <a:r>
              <a:rPr lang="en-US" dirty="0">
                <a:latin typeface="Calibri"/>
              </a:rPr>
              <a:t> </a:t>
            </a:r>
            <a:r>
              <a:rPr lang="en-US" dirty="0" err="1">
                <a:latin typeface="Calibri"/>
              </a:rPr>
              <a:t>ei</a:t>
            </a:r>
            <a:r>
              <a:rPr lang="en-US" dirty="0">
                <a:latin typeface="Calibri"/>
              </a:rPr>
              <a:t> </a:t>
            </a:r>
            <a:r>
              <a:rPr lang="en-US" dirty="0" err="1">
                <a:latin typeface="Calibri"/>
              </a:rPr>
              <a:t>kannata</a:t>
            </a:r>
            <a:r>
              <a:rPr lang="en-US" dirty="0">
                <a:latin typeface="Calibri"/>
              </a:rPr>
              <a:t> </a:t>
            </a:r>
            <a:r>
              <a:rPr lang="en-US" dirty="0" err="1">
                <a:latin typeface="Calibri"/>
              </a:rPr>
              <a:t>pelätä</a:t>
            </a:r>
            <a:r>
              <a:rPr lang="en-US" dirty="0">
                <a:latin typeface="Calibri"/>
              </a:rPr>
              <a:t>. Jos </a:t>
            </a:r>
            <a:r>
              <a:rPr lang="en-US" dirty="0" err="1">
                <a:latin typeface="Calibri"/>
              </a:rPr>
              <a:t>ei</a:t>
            </a:r>
            <a:r>
              <a:rPr lang="en-US" dirty="0">
                <a:latin typeface="Calibri"/>
              </a:rPr>
              <a:t> </a:t>
            </a:r>
            <a:r>
              <a:rPr lang="en-US" dirty="0" err="1">
                <a:latin typeface="Calibri"/>
              </a:rPr>
              <a:t>ikinä</a:t>
            </a:r>
            <a:r>
              <a:rPr lang="en-US" dirty="0">
                <a:latin typeface="Calibri"/>
              </a:rPr>
              <a:t> ole </a:t>
            </a:r>
            <a:r>
              <a:rPr lang="en-US" dirty="0" err="1">
                <a:latin typeface="Calibri"/>
              </a:rPr>
              <a:t>linjan</a:t>
            </a:r>
            <a:r>
              <a:rPr lang="en-US" dirty="0">
                <a:latin typeface="Calibri"/>
              </a:rPr>
              <a:t> </a:t>
            </a:r>
            <a:r>
              <a:rPr lang="en-US" dirty="0" err="1">
                <a:latin typeface="Calibri"/>
              </a:rPr>
              <a:t>yli</a:t>
            </a:r>
            <a:r>
              <a:rPr lang="en-US" dirty="0">
                <a:latin typeface="Calibri"/>
              </a:rPr>
              <a:t>, </a:t>
            </a:r>
            <a:r>
              <a:rPr lang="en-US" dirty="0" err="1">
                <a:latin typeface="Calibri"/>
              </a:rPr>
              <a:t>ei</a:t>
            </a:r>
            <a:r>
              <a:rPr lang="en-US" dirty="0">
                <a:latin typeface="Calibri"/>
              </a:rPr>
              <a:t> </a:t>
            </a:r>
            <a:r>
              <a:rPr lang="en-US" dirty="0" err="1">
                <a:latin typeface="Calibri"/>
              </a:rPr>
              <a:t>opi</a:t>
            </a:r>
            <a:r>
              <a:rPr lang="en-US" dirty="0">
                <a:latin typeface="Calibri"/>
              </a:rPr>
              <a:t> </a:t>
            </a:r>
            <a:r>
              <a:rPr lang="en-US" dirty="0" err="1">
                <a:latin typeface="Calibri"/>
              </a:rPr>
              <a:t>starttaamaan</a:t>
            </a:r>
            <a:endParaRPr lang="en-US" dirty="0">
              <a:latin typeface="Calibri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latin typeface="Calibri"/>
              </a:rPr>
              <a:t>Tuulen</a:t>
            </a:r>
            <a:r>
              <a:rPr lang="en-US" dirty="0">
                <a:latin typeface="Calibri"/>
              </a:rPr>
              <a:t> </a:t>
            </a:r>
            <a:r>
              <a:rPr lang="en-US" dirty="0" err="1">
                <a:latin typeface="Calibri"/>
              </a:rPr>
              <a:t>puolen</a:t>
            </a:r>
            <a:r>
              <a:rPr lang="en-US" dirty="0">
                <a:latin typeface="Calibri"/>
              </a:rPr>
              <a:t> </a:t>
            </a:r>
            <a:r>
              <a:rPr lang="en-US" dirty="0" err="1">
                <a:latin typeface="Calibri"/>
                <a:sym typeface="Wingdings"/>
              </a:rPr>
              <a:t>vene</a:t>
            </a:r>
            <a:r>
              <a:rPr lang="en-US" dirty="0">
                <a:latin typeface="Calibri"/>
                <a:sym typeface="Wingdings"/>
              </a:rPr>
              <a:t> on </a:t>
            </a:r>
            <a:r>
              <a:rPr lang="en-US" dirty="0" err="1">
                <a:latin typeface="Calibri"/>
                <a:sym typeface="Wingdings"/>
              </a:rPr>
              <a:t>väistövelvollinen</a:t>
            </a:r>
            <a:r>
              <a:rPr lang="en-US" dirty="0">
                <a:latin typeface="Calibri"/>
                <a:sym typeface="Wingdings"/>
              </a:rPr>
              <a:t>, kun </a:t>
            </a:r>
            <a:r>
              <a:rPr lang="en-US" dirty="0" err="1">
                <a:latin typeface="Calibri"/>
                <a:sym typeface="Wingdings"/>
              </a:rPr>
              <a:t>veneillä</a:t>
            </a:r>
            <a:r>
              <a:rPr lang="en-US" dirty="0">
                <a:latin typeface="Calibri"/>
                <a:sym typeface="Wingdings"/>
              </a:rPr>
              <a:t> on </a:t>
            </a:r>
            <a:r>
              <a:rPr lang="en-US" dirty="0" err="1">
                <a:latin typeface="Calibri"/>
                <a:sym typeface="Wingdings"/>
              </a:rPr>
              <a:t>peitto</a:t>
            </a:r>
            <a:r>
              <a:rPr lang="en-US" dirty="0">
                <a:latin typeface="Calibri"/>
                <a:sym typeface="Wingdings"/>
              </a:rPr>
              <a:t>. Jos </a:t>
            </a:r>
            <a:r>
              <a:rPr lang="en-US" dirty="0" err="1">
                <a:latin typeface="Calibri"/>
                <a:sym typeface="Wingdings"/>
              </a:rPr>
              <a:t>alapuolellasi</a:t>
            </a:r>
            <a:r>
              <a:rPr lang="en-US" dirty="0">
                <a:latin typeface="Calibri"/>
                <a:sym typeface="Wingdings"/>
              </a:rPr>
              <a:t> on </a:t>
            </a:r>
            <a:r>
              <a:rPr lang="en-US" dirty="0" err="1">
                <a:latin typeface="Calibri"/>
                <a:sym typeface="Wingdings"/>
              </a:rPr>
              <a:t>vene</a:t>
            </a:r>
            <a:r>
              <a:rPr lang="en-US" dirty="0">
                <a:latin typeface="Calibri"/>
                <a:sym typeface="Wingdings"/>
              </a:rPr>
              <a:t>, </a:t>
            </a:r>
            <a:r>
              <a:rPr lang="en-US" dirty="0" err="1">
                <a:latin typeface="Calibri"/>
                <a:sym typeface="Wingdings"/>
              </a:rPr>
              <a:t>sinulla</a:t>
            </a:r>
            <a:r>
              <a:rPr lang="en-US" dirty="0">
                <a:latin typeface="Calibri"/>
                <a:sym typeface="Wingdings"/>
              </a:rPr>
              <a:t> EI OLE </a:t>
            </a:r>
            <a:r>
              <a:rPr lang="en-US" dirty="0" err="1">
                <a:latin typeface="Calibri"/>
                <a:sym typeface="Wingdings"/>
              </a:rPr>
              <a:t>oikeutta</a:t>
            </a:r>
            <a:r>
              <a:rPr lang="en-US" dirty="0">
                <a:latin typeface="Calibri"/>
                <a:sym typeface="Wingdings"/>
              </a:rPr>
              <a:t> </a:t>
            </a:r>
            <a:r>
              <a:rPr lang="en-US" dirty="0" err="1">
                <a:latin typeface="Calibri"/>
                <a:sym typeface="Wingdings"/>
              </a:rPr>
              <a:t>lasketella</a:t>
            </a:r>
            <a:r>
              <a:rPr lang="en-US" dirty="0">
                <a:latin typeface="Calibri"/>
                <a:sym typeface="Wingdings"/>
              </a:rPr>
              <a:t> </a:t>
            </a:r>
            <a:r>
              <a:rPr lang="en-US" dirty="0" err="1">
                <a:latin typeface="Calibri"/>
                <a:sym typeface="Wingdings"/>
              </a:rPr>
              <a:t>linjaa</a:t>
            </a:r>
            <a:r>
              <a:rPr lang="en-US" dirty="0">
                <a:latin typeface="Calibri"/>
                <a:sym typeface="Wingdings"/>
              </a:rPr>
              <a:t> </a:t>
            </a:r>
            <a:r>
              <a:rPr lang="en-US" dirty="0" err="1">
                <a:latin typeface="Calibri"/>
                <a:sym typeface="Wingdings"/>
              </a:rPr>
              <a:t>pitkin</a:t>
            </a:r>
            <a:endParaRPr lang="en-US" dirty="0">
              <a:latin typeface="Calibri"/>
              <a:sym typeface="Wingdings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latin typeface="Calibri"/>
                <a:sym typeface="Wingdings"/>
              </a:rPr>
              <a:t>Lähtömerkeillä</a:t>
            </a:r>
            <a:r>
              <a:rPr lang="en-US" dirty="0">
                <a:latin typeface="Calibri"/>
                <a:sym typeface="Wingdings"/>
              </a:rPr>
              <a:t> EI OLE </a:t>
            </a:r>
            <a:r>
              <a:rPr lang="en-US" dirty="0" err="1">
                <a:latin typeface="Calibri"/>
                <a:sym typeface="Wingdings"/>
              </a:rPr>
              <a:t>oikeutta</a:t>
            </a:r>
            <a:r>
              <a:rPr lang="en-US" dirty="0">
                <a:latin typeface="Calibri"/>
                <a:sym typeface="Wingdings"/>
              </a:rPr>
              <a:t> </a:t>
            </a:r>
            <a:r>
              <a:rPr lang="en-US" dirty="0" err="1">
                <a:latin typeface="Calibri"/>
                <a:sym typeface="Wingdings"/>
              </a:rPr>
              <a:t>tilaan</a:t>
            </a:r>
            <a:r>
              <a:rPr lang="en-US" dirty="0">
                <a:latin typeface="Calibri"/>
                <a:sym typeface="Wingdings"/>
              </a:rPr>
              <a:t> </a:t>
            </a:r>
            <a:r>
              <a:rPr lang="en-US" dirty="0" err="1">
                <a:latin typeface="Calibri"/>
                <a:sym typeface="Wingdings"/>
              </a:rPr>
              <a:t>merkillä</a:t>
            </a:r>
            <a:r>
              <a:rPr lang="en-US" dirty="0">
                <a:latin typeface="Calibri"/>
                <a:sym typeface="Wingdings"/>
              </a:rPr>
              <a:t> </a:t>
            </a:r>
            <a:r>
              <a:rPr lang="en-US" dirty="0" err="1">
                <a:latin typeface="Calibri"/>
                <a:sym typeface="Wingdings"/>
              </a:rPr>
              <a:t>kuten</a:t>
            </a:r>
            <a:r>
              <a:rPr lang="en-US" dirty="0">
                <a:latin typeface="Calibri"/>
                <a:sym typeface="Wingdings"/>
              </a:rPr>
              <a:t> </a:t>
            </a:r>
            <a:r>
              <a:rPr lang="en-US" dirty="0" err="1">
                <a:latin typeface="Calibri"/>
                <a:sym typeface="Wingdings"/>
              </a:rPr>
              <a:t>muilla</a:t>
            </a:r>
            <a:r>
              <a:rPr lang="en-US" dirty="0">
                <a:latin typeface="Calibri"/>
                <a:sym typeface="Wingdings"/>
              </a:rPr>
              <a:t> </a:t>
            </a:r>
            <a:r>
              <a:rPr lang="en-US" dirty="0" err="1">
                <a:latin typeface="Calibri"/>
                <a:sym typeface="Wingdings"/>
              </a:rPr>
              <a:t>radan</a:t>
            </a:r>
            <a:r>
              <a:rPr lang="en-US" dirty="0">
                <a:latin typeface="Calibri"/>
                <a:sym typeface="Wingdings"/>
              </a:rPr>
              <a:t> </a:t>
            </a:r>
            <a:r>
              <a:rPr lang="en-US" dirty="0" err="1">
                <a:latin typeface="Calibri"/>
                <a:sym typeface="Wingdings"/>
              </a:rPr>
              <a:t>kiertomerkeillä</a:t>
            </a:r>
            <a:r>
              <a:rPr lang="en-US" dirty="0">
                <a:latin typeface="Calibri"/>
                <a:sym typeface="Wingdings"/>
              </a:rPr>
              <a:t>. </a:t>
            </a:r>
            <a:r>
              <a:rPr lang="is-IS" dirty="0">
                <a:latin typeface="Calibri"/>
                <a:sym typeface="Wingdings"/>
              </a:rPr>
              <a:t>ÄLÄ laskettele linjalle styyralla </a:t>
            </a:r>
            <a:r>
              <a:rPr lang="en-US" dirty="0">
                <a:latin typeface="Calibri"/>
                <a:sym typeface="Wingdings"/>
              </a:rPr>
              <a:t>t</a:t>
            </a:r>
            <a:r>
              <a:rPr lang="is-IS" dirty="0">
                <a:latin typeface="Calibri"/>
                <a:sym typeface="Wingdings"/>
              </a:rPr>
              <a:t>uomarialuksen pääst</a:t>
            </a:r>
          </a:p>
          <a:p>
            <a:pPr marL="342900" indent="-342900">
              <a:buFont typeface="+mj-lt"/>
              <a:buAutoNum type="arabicPeriod"/>
            </a:pPr>
            <a:r>
              <a:rPr lang="is-IS" dirty="0">
                <a:latin typeface="Calibri"/>
                <a:sym typeface="Wingdings"/>
              </a:rPr>
              <a:t>Muille veneille pitää antaa kaikissa tilanteissa mahdollisuus välttää kontakti, vaikka he rikkoisivat sääntöjä. ÄLÄ aja ketään päin</a:t>
            </a:r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04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Starttikuvioita</a:t>
            </a:r>
            <a:endParaRPr lang="en-US" dirty="0"/>
          </a:p>
        </p:txBody>
      </p:sp>
      <p:sp>
        <p:nvSpPr>
          <p:cNvPr id="4" name="Can 3"/>
          <p:cNvSpPr/>
          <p:nvPr/>
        </p:nvSpPr>
        <p:spPr>
          <a:xfrm>
            <a:off x="1514349" y="1807227"/>
            <a:ext cx="170972" cy="34190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</a:endParaRPr>
          </a:p>
        </p:txBody>
      </p:sp>
      <p:sp>
        <p:nvSpPr>
          <p:cNvPr id="5" name="Extract 4"/>
          <p:cNvSpPr/>
          <p:nvPr/>
        </p:nvSpPr>
        <p:spPr>
          <a:xfrm>
            <a:off x="6032919" y="1807227"/>
            <a:ext cx="195323" cy="341908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126257" y="2149135"/>
            <a:ext cx="2226889" cy="2907199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621772" y="2149135"/>
            <a:ext cx="2226889" cy="2907199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4" idx="3"/>
            <a:endCxn id="5" idx="2"/>
          </p:cNvCxnSpPr>
          <p:nvPr/>
        </p:nvCxnSpPr>
        <p:spPr>
          <a:xfrm>
            <a:off x="1599835" y="2149135"/>
            <a:ext cx="453074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39775" y="6230487"/>
            <a:ext cx="7662864" cy="4365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Calibri"/>
              </a:rPr>
              <a:t>Monella</a:t>
            </a:r>
            <a:r>
              <a:rPr lang="en-US" dirty="0">
                <a:latin typeface="Calibri"/>
              </a:rPr>
              <a:t> </a:t>
            </a:r>
            <a:r>
              <a:rPr lang="en-US" dirty="0" err="1">
                <a:latin typeface="Calibri"/>
              </a:rPr>
              <a:t>tyylillä</a:t>
            </a:r>
            <a:r>
              <a:rPr lang="en-US" dirty="0">
                <a:latin typeface="Calibri"/>
              </a:rPr>
              <a:t> </a:t>
            </a:r>
            <a:r>
              <a:rPr lang="en-US" dirty="0" err="1">
                <a:latin typeface="Calibri"/>
              </a:rPr>
              <a:t>voi</a:t>
            </a:r>
            <a:r>
              <a:rPr lang="en-US" dirty="0">
                <a:latin typeface="Calibri"/>
              </a:rPr>
              <a:t> </a:t>
            </a:r>
            <a:r>
              <a:rPr lang="en-US" dirty="0" err="1">
                <a:latin typeface="Calibri"/>
              </a:rPr>
              <a:t>onnistua</a:t>
            </a:r>
            <a:r>
              <a:rPr lang="is-IS" dirty="0">
                <a:latin typeface="Calibri"/>
              </a:rPr>
              <a:t>…tärkeää on suunnitelma ja “plan B”</a:t>
            </a:r>
            <a:endParaRPr lang="en-US" dirty="0">
              <a:latin typeface="Calibri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424488" y="4486845"/>
            <a:ext cx="4530746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625075" y="4288861"/>
            <a:ext cx="712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/>
              </a:rPr>
              <a:t>1 min</a:t>
            </a:r>
            <a:endParaRPr lang="en-US" baseline="-25000" dirty="0">
              <a:latin typeface="Calibri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5715348" y="1670984"/>
            <a:ext cx="2829822" cy="757513"/>
          </a:xfrm>
          <a:custGeom>
            <a:avLst/>
            <a:gdLst>
              <a:gd name="connsiteX0" fmla="*/ 2829822 w 2829822"/>
              <a:gd name="connsiteY0" fmla="*/ 757513 h 757513"/>
              <a:gd name="connsiteX1" fmla="*/ 1091821 w 2829822"/>
              <a:gd name="connsiteY1" fmla="*/ 746373 h 757513"/>
              <a:gd name="connsiteX2" fmla="*/ 311949 w 2829822"/>
              <a:gd name="connsiteY2" fmla="*/ 568135 h 757513"/>
              <a:gd name="connsiteX3" fmla="*/ 0 w 2829822"/>
              <a:gd name="connsiteY3" fmla="*/ 0 h 75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9822" h="757513">
                <a:moveTo>
                  <a:pt x="2829822" y="757513"/>
                </a:moveTo>
                <a:lnTo>
                  <a:pt x="1091821" y="746373"/>
                </a:lnTo>
                <a:lnTo>
                  <a:pt x="311949" y="568135"/>
                </a:lnTo>
                <a:lnTo>
                  <a:pt x="0" y="0"/>
                </a:lnTo>
              </a:path>
            </a:pathLst>
          </a:custGeom>
          <a:ln>
            <a:solidFill>
              <a:schemeClr val="accent5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</a:endParaRPr>
          </a:p>
        </p:txBody>
      </p:sp>
      <p:sp>
        <p:nvSpPr>
          <p:cNvPr id="21" name="Freeform 20"/>
          <p:cNvSpPr/>
          <p:nvPr/>
        </p:nvSpPr>
        <p:spPr>
          <a:xfrm flipH="1">
            <a:off x="-773454" y="1683697"/>
            <a:ext cx="2829822" cy="757513"/>
          </a:xfrm>
          <a:custGeom>
            <a:avLst/>
            <a:gdLst>
              <a:gd name="connsiteX0" fmla="*/ 2829822 w 2829822"/>
              <a:gd name="connsiteY0" fmla="*/ 757513 h 757513"/>
              <a:gd name="connsiteX1" fmla="*/ 1091821 w 2829822"/>
              <a:gd name="connsiteY1" fmla="*/ 746373 h 757513"/>
              <a:gd name="connsiteX2" fmla="*/ 311949 w 2829822"/>
              <a:gd name="connsiteY2" fmla="*/ 568135 h 757513"/>
              <a:gd name="connsiteX3" fmla="*/ 0 w 2829822"/>
              <a:gd name="connsiteY3" fmla="*/ 0 h 75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9822" h="757513">
                <a:moveTo>
                  <a:pt x="2829822" y="757513"/>
                </a:moveTo>
                <a:lnTo>
                  <a:pt x="1091821" y="746373"/>
                </a:lnTo>
                <a:lnTo>
                  <a:pt x="311949" y="568135"/>
                </a:lnTo>
                <a:lnTo>
                  <a:pt x="0" y="0"/>
                </a:lnTo>
              </a:path>
            </a:pathLst>
          </a:custGeom>
          <a:ln>
            <a:solidFill>
              <a:schemeClr val="accent5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3116" y="2393578"/>
            <a:ext cx="9085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alibri"/>
              </a:rPr>
              <a:t>“First Lady”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092280" y="2116579"/>
            <a:ext cx="5578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alibri"/>
              </a:rPr>
              <a:t>“Jazz”</a:t>
            </a:r>
          </a:p>
        </p:txBody>
      </p:sp>
      <p:sp>
        <p:nvSpPr>
          <p:cNvPr id="24" name="Freeform 23"/>
          <p:cNvSpPr/>
          <p:nvPr/>
        </p:nvSpPr>
        <p:spPr>
          <a:xfrm>
            <a:off x="5124874" y="1748964"/>
            <a:ext cx="3509424" cy="2974353"/>
          </a:xfrm>
          <a:custGeom>
            <a:avLst/>
            <a:gdLst>
              <a:gd name="connsiteX0" fmla="*/ 3509424 w 3509424"/>
              <a:gd name="connsiteY0" fmla="*/ 1370208 h 2974353"/>
              <a:gd name="connsiteX1" fmla="*/ 3275462 w 3509424"/>
              <a:gd name="connsiteY1" fmla="*/ 2428498 h 2974353"/>
              <a:gd name="connsiteX2" fmla="*/ 2373039 w 3509424"/>
              <a:gd name="connsiteY2" fmla="*/ 2974353 h 2974353"/>
              <a:gd name="connsiteX3" fmla="*/ 0 w 3509424"/>
              <a:gd name="connsiteY3" fmla="*/ 0 h 2974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9424" h="2974353">
                <a:moveTo>
                  <a:pt x="3509424" y="1370208"/>
                </a:moveTo>
                <a:lnTo>
                  <a:pt x="3275462" y="2428498"/>
                </a:lnTo>
                <a:lnTo>
                  <a:pt x="2373039" y="2974353"/>
                </a:lnTo>
                <a:lnTo>
                  <a:pt x="0" y="0"/>
                </a:lnTo>
              </a:path>
            </a:pathLst>
          </a:custGeom>
          <a:ln>
            <a:solidFill>
              <a:srgbClr val="5430BB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143042" y="2938671"/>
            <a:ext cx="9028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alibri"/>
              </a:rPr>
              <a:t>“Hold Fast”</a:t>
            </a:r>
          </a:p>
        </p:txBody>
      </p:sp>
      <p:sp>
        <p:nvSpPr>
          <p:cNvPr id="26" name="Freeform 25"/>
          <p:cNvSpPr/>
          <p:nvPr/>
        </p:nvSpPr>
        <p:spPr>
          <a:xfrm>
            <a:off x="4010771" y="1782384"/>
            <a:ext cx="3141770" cy="2807254"/>
          </a:xfrm>
          <a:custGeom>
            <a:avLst/>
            <a:gdLst>
              <a:gd name="connsiteX0" fmla="*/ 757590 w 3141770"/>
              <a:gd name="connsiteY0" fmla="*/ 1258808 h 2807254"/>
              <a:gd name="connsiteX1" fmla="*/ 3141770 w 3141770"/>
              <a:gd name="connsiteY1" fmla="*/ 2105441 h 2807254"/>
              <a:gd name="connsiteX2" fmla="*/ 3086065 w 3141770"/>
              <a:gd name="connsiteY2" fmla="*/ 2807254 h 2807254"/>
              <a:gd name="connsiteX3" fmla="*/ 2183641 w 3141770"/>
              <a:gd name="connsiteY3" fmla="*/ 2573316 h 2807254"/>
              <a:gd name="connsiteX4" fmla="*/ 1515180 w 3141770"/>
              <a:gd name="connsiteY4" fmla="*/ 1359067 h 2807254"/>
              <a:gd name="connsiteX5" fmla="*/ 690743 w 3141770"/>
              <a:gd name="connsiteY5" fmla="*/ 969171 h 2807254"/>
              <a:gd name="connsiteX6" fmla="*/ 0 w 3141770"/>
              <a:gd name="connsiteY6" fmla="*/ 0 h 2807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41770" h="2807254">
                <a:moveTo>
                  <a:pt x="757590" y="1258808"/>
                </a:moveTo>
                <a:lnTo>
                  <a:pt x="3141770" y="2105441"/>
                </a:lnTo>
                <a:lnTo>
                  <a:pt x="3086065" y="2807254"/>
                </a:lnTo>
                <a:lnTo>
                  <a:pt x="2183641" y="2573316"/>
                </a:lnTo>
                <a:lnTo>
                  <a:pt x="1515180" y="1359067"/>
                </a:lnTo>
                <a:lnTo>
                  <a:pt x="690743" y="969171"/>
                </a:lnTo>
                <a:lnTo>
                  <a:pt x="0" y="0"/>
                </a:lnTo>
              </a:path>
            </a:pathLst>
          </a:custGeom>
          <a:ln>
            <a:solidFill>
              <a:srgbClr val="5430BB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65432" y="5759327"/>
            <a:ext cx="7059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alibri"/>
              </a:rPr>
              <a:t>“</a:t>
            </a:r>
            <a:r>
              <a:rPr lang="en-US" sz="1200" dirty="0" err="1">
                <a:latin typeface="Calibri"/>
              </a:rPr>
              <a:t>Nemo</a:t>
            </a:r>
            <a:r>
              <a:rPr lang="en-US" sz="1200" dirty="0">
                <a:latin typeface="Calibri"/>
              </a:rPr>
              <a:t>”</a:t>
            </a:r>
          </a:p>
        </p:txBody>
      </p:sp>
      <p:sp>
        <p:nvSpPr>
          <p:cNvPr id="28" name="Freeform 27"/>
          <p:cNvSpPr/>
          <p:nvPr/>
        </p:nvSpPr>
        <p:spPr>
          <a:xfrm>
            <a:off x="4790643" y="1782384"/>
            <a:ext cx="3999629" cy="1715544"/>
          </a:xfrm>
          <a:custGeom>
            <a:avLst/>
            <a:gdLst>
              <a:gd name="connsiteX0" fmla="*/ 3999629 w 3999629"/>
              <a:gd name="connsiteY0" fmla="*/ 1715544 h 1715544"/>
              <a:gd name="connsiteX1" fmla="*/ 2517872 w 3999629"/>
              <a:gd name="connsiteY1" fmla="*/ 1626425 h 1715544"/>
              <a:gd name="connsiteX2" fmla="*/ 891282 w 3999629"/>
              <a:gd name="connsiteY2" fmla="*/ 1136269 h 1715544"/>
              <a:gd name="connsiteX3" fmla="*/ 0 w 3999629"/>
              <a:gd name="connsiteY3" fmla="*/ 0 h 1715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9629" h="1715544">
                <a:moveTo>
                  <a:pt x="3999629" y="1715544"/>
                </a:moveTo>
                <a:lnTo>
                  <a:pt x="2517872" y="1626425"/>
                </a:lnTo>
                <a:lnTo>
                  <a:pt x="891282" y="1136269"/>
                </a:lnTo>
                <a:lnTo>
                  <a:pt x="0" y="0"/>
                </a:lnTo>
              </a:path>
            </a:pathLst>
          </a:custGeom>
          <a:ln>
            <a:solidFill>
              <a:srgbClr val="5430BB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380312" y="3140968"/>
            <a:ext cx="5925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alibri"/>
              </a:rPr>
              <a:t>“</a:t>
            </a:r>
            <a:r>
              <a:rPr lang="en-US" sz="1200" dirty="0" err="1">
                <a:latin typeface="Calibri"/>
              </a:rPr>
              <a:t>Blux</a:t>
            </a:r>
            <a:r>
              <a:rPr lang="en-US" sz="1200" dirty="0">
                <a:latin typeface="Calibri"/>
              </a:rPr>
              <a:t>”</a:t>
            </a:r>
          </a:p>
        </p:txBody>
      </p:sp>
      <p:sp>
        <p:nvSpPr>
          <p:cNvPr id="30" name="Freeform 29"/>
          <p:cNvSpPr/>
          <p:nvPr/>
        </p:nvSpPr>
        <p:spPr>
          <a:xfrm>
            <a:off x="3197475" y="1849223"/>
            <a:ext cx="2640424" cy="3921244"/>
          </a:xfrm>
          <a:custGeom>
            <a:avLst/>
            <a:gdLst>
              <a:gd name="connsiteX0" fmla="*/ 2283912 w 2283912"/>
              <a:gd name="connsiteY0" fmla="*/ 3397669 h 3397669"/>
              <a:gd name="connsiteX1" fmla="*/ 0 w 2283912"/>
              <a:gd name="connsiteY1" fmla="*/ 0 h 3397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83912" h="3397669">
                <a:moveTo>
                  <a:pt x="2283912" y="3397669"/>
                </a:moveTo>
                <a:lnTo>
                  <a:pt x="0" y="0"/>
                </a:lnTo>
              </a:path>
            </a:pathLst>
          </a:custGeom>
          <a:ln>
            <a:solidFill>
              <a:srgbClr val="5430BB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652120" y="3717032"/>
            <a:ext cx="9797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alibri"/>
              </a:rPr>
              <a:t>“Manzanita”</a:t>
            </a:r>
          </a:p>
        </p:txBody>
      </p:sp>
      <p:sp>
        <p:nvSpPr>
          <p:cNvPr id="32" name="Freeform 31"/>
          <p:cNvSpPr/>
          <p:nvPr/>
        </p:nvSpPr>
        <p:spPr>
          <a:xfrm>
            <a:off x="791013" y="1826943"/>
            <a:ext cx="3520565" cy="2506478"/>
          </a:xfrm>
          <a:custGeom>
            <a:avLst/>
            <a:gdLst>
              <a:gd name="connsiteX0" fmla="*/ 0 w 3520565"/>
              <a:gd name="connsiteY0" fmla="*/ 22280 h 2506478"/>
              <a:gd name="connsiteX1" fmla="*/ 2718411 w 3520565"/>
              <a:gd name="connsiteY1" fmla="*/ 2239120 h 2506478"/>
              <a:gd name="connsiteX2" fmla="*/ 3331168 w 3520565"/>
              <a:gd name="connsiteY2" fmla="*/ 2506478 h 2506478"/>
              <a:gd name="connsiteX3" fmla="*/ 3520565 w 3520565"/>
              <a:gd name="connsiteY3" fmla="*/ 2317099 h 2506478"/>
              <a:gd name="connsiteX4" fmla="*/ 1971962 w 3520565"/>
              <a:gd name="connsiteY4" fmla="*/ 0 h 2506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0565" h="2506478">
                <a:moveTo>
                  <a:pt x="0" y="22280"/>
                </a:moveTo>
                <a:lnTo>
                  <a:pt x="2718411" y="2239120"/>
                </a:lnTo>
                <a:lnTo>
                  <a:pt x="3331168" y="2506478"/>
                </a:lnTo>
                <a:lnTo>
                  <a:pt x="3520565" y="2317099"/>
                </a:lnTo>
                <a:lnTo>
                  <a:pt x="1971962" y="0"/>
                </a:lnTo>
              </a:path>
            </a:pathLst>
          </a:custGeom>
          <a:ln>
            <a:solidFill>
              <a:srgbClr val="5430BB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66510" y="3855531"/>
            <a:ext cx="7235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alibri"/>
              </a:rPr>
              <a:t>“</a:t>
            </a:r>
            <a:r>
              <a:rPr lang="en-US" sz="1200" dirty="0" err="1">
                <a:latin typeface="Calibri"/>
              </a:rPr>
              <a:t>Arwen</a:t>
            </a:r>
            <a:r>
              <a:rPr lang="en-US" sz="1200" dirty="0">
                <a:latin typeface="Calibri"/>
              </a:rPr>
              <a:t>”</a:t>
            </a:r>
          </a:p>
        </p:txBody>
      </p:sp>
      <p:sp>
        <p:nvSpPr>
          <p:cNvPr id="34" name="Freeform 33"/>
          <p:cNvSpPr/>
          <p:nvPr/>
        </p:nvSpPr>
        <p:spPr>
          <a:xfrm>
            <a:off x="1804847" y="1838083"/>
            <a:ext cx="2941232" cy="1782384"/>
          </a:xfrm>
          <a:custGeom>
            <a:avLst/>
            <a:gdLst>
              <a:gd name="connsiteX0" fmla="*/ 0 w 2941232"/>
              <a:gd name="connsiteY0" fmla="*/ 1782384 h 1782384"/>
              <a:gd name="connsiteX1" fmla="*/ 2941232 w 2941232"/>
              <a:gd name="connsiteY1" fmla="*/ 1771244 h 1782384"/>
              <a:gd name="connsiteX2" fmla="*/ 1815988 w 2941232"/>
              <a:gd name="connsiteY2" fmla="*/ 0 h 17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41232" h="1782384">
                <a:moveTo>
                  <a:pt x="0" y="1782384"/>
                </a:moveTo>
                <a:lnTo>
                  <a:pt x="2941232" y="1771244"/>
                </a:lnTo>
                <a:lnTo>
                  <a:pt x="1815988" y="0"/>
                </a:lnTo>
              </a:path>
            </a:pathLst>
          </a:custGeom>
          <a:ln>
            <a:solidFill>
              <a:srgbClr val="5430BB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43608" y="3284984"/>
            <a:ext cx="10979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alibri"/>
              </a:rPr>
              <a:t>“La </a:t>
            </a:r>
            <a:r>
              <a:rPr lang="en-US" sz="1200" dirty="0" err="1">
                <a:latin typeface="Calibri"/>
              </a:rPr>
              <a:t>Bayadere</a:t>
            </a:r>
            <a:r>
              <a:rPr lang="en-US" sz="1200" dirty="0">
                <a:latin typeface="Calibri"/>
              </a:rPr>
              <a:t>”</a:t>
            </a:r>
          </a:p>
        </p:txBody>
      </p:sp>
      <p:sp>
        <p:nvSpPr>
          <p:cNvPr id="6" name="Freeform 5"/>
          <p:cNvSpPr/>
          <p:nvPr/>
        </p:nvSpPr>
        <p:spPr>
          <a:xfrm>
            <a:off x="2309091" y="1870364"/>
            <a:ext cx="3694545" cy="2874818"/>
          </a:xfrm>
          <a:custGeom>
            <a:avLst/>
            <a:gdLst>
              <a:gd name="connsiteX0" fmla="*/ 3694545 w 3694545"/>
              <a:gd name="connsiteY0" fmla="*/ 2874818 h 2874818"/>
              <a:gd name="connsiteX1" fmla="*/ 3302000 w 3694545"/>
              <a:gd name="connsiteY1" fmla="*/ 2389909 h 2874818"/>
              <a:gd name="connsiteX2" fmla="*/ 2667000 w 3694545"/>
              <a:gd name="connsiteY2" fmla="*/ 2228272 h 2874818"/>
              <a:gd name="connsiteX3" fmla="*/ 2286000 w 3694545"/>
              <a:gd name="connsiteY3" fmla="*/ 1720272 h 2874818"/>
              <a:gd name="connsiteX4" fmla="*/ 1397000 w 3694545"/>
              <a:gd name="connsiteY4" fmla="*/ 1570181 h 2874818"/>
              <a:gd name="connsiteX5" fmla="*/ 1189182 w 3694545"/>
              <a:gd name="connsiteY5" fmla="*/ 1281545 h 2874818"/>
              <a:gd name="connsiteX6" fmla="*/ 323273 w 3694545"/>
              <a:gd name="connsiteY6" fmla="*/ 785091 h 2874818"/>
              <a:gd name="connsiteX7" fmla="*/ 0 w 3694545"/>
              <a:gd name="connsiteY7" fmla="*/ 0 h 2874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94545" h="2874818">
                <a:moveTo>
                  <a:pt x="3694545" y="2874818"/>
                </a:moveTo>
                <a:lnTo>
                  <a:pt x="3302000" y="2389909"/>
                </a:lnTo>
                <a:lnTo>
                  <a:pt x="2667000" y="2228272"/>
                </a:lnTo>
                <a:lnTo>
                  <a:pt x="2286000" y="1720272"/>
                </a:lnTo>
                <a:lnTo>
                  <a:pt x="1397000" y="1570181"/>
                </a:lnTo>
                <a:lnTo>
                  <a:pt x="1189182" y="1281545"/>
                </a:lnTo>
                <a:lnTo>
                  <a:pt x="323273" y="785091"/>
                </a:lnTo>
                <a:lnTo>
                  <a:pt x="0" y="0"/>
                </a:lnTo>
              </a:path>
            </a:pathLst>
          </a:custGeom>
          <a:ln>
            <a:solidFill>
              <a:schemeClr val="accent5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516318" y="4725144"/>
            <a:ext cx="9704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alibri"/>
              </a:rPr>
              <a:t>“Siren Song”</a:t>
            </a:r>
          </a:p>
        </p:txBody>
      </p:sp>
    </p:spTree>
    <p:extLst>
      <p:ext uri="{BB962C8B-B14F-4D97-AF65-F5344CB8AC3E}">
        <p14:creationId xmlns:p14="http://schemas.microsoft.com/office/powerpoint/2010/main" val="60747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/>
      <p:bldP spid="23" grpId="0"/>
      <p:bldP spid="24" grpId="0" animBg="1"/>
      <p:bldP spid="25" grpId="0"/>
      <p:bldP spid="26" grpId="0" animBg="1"/>
      <p:bldP spid="27" grpId="0"/>
      <p:bldP spid="28" grpId="0" animBg="1"/>
      <p:bldP spid="29" grpId="0"/>
      <p:bldP spid="30" grpId="0" animBg="1"/>
      <p:bldP spid="31" grpId="0"/>
      <p:bldP spid="32" grpId="0" animBg="1"/>
      <p:bldP spid="33" grpId="0"/>
      <p:bldP spid="34" grpId="0" animBg="1"/>
      <p:bldP spid="35" grpId="0"/>
      <p:bldP spid="6" grpId="0" animBg="1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uuli kääntyy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368870"/>
            <a:ext cx="9144000" cy="64881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Entä jos tuuli kääntyy?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71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2205</TotalTime>
  <Words>966</Words>
  <Application>Microsoft Macintosh PowerPoint</Application>
  <PresentationFormat>On-screen Show (4:3)</PresentationFormat>
  <Paragraphs>224</Paragraphs>
  <Slides>15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Genesis</vt:lpstr>
      <vt:lpstr>Startit</vt:lpstr>
      <vt:lpstr>Startit ovat tärkeitä</vt:lpstr>
      <vt:lpstr>Starttitilastoja 2015 mestiksistä</vt:lpstr>
      <vt:lpstr>36.7 erityispiirteitä</vt:lpstr>
      <vt:lpstr>Huomioitavaa starteissa</vt:lpstr>
      <vt:lpstr>Yksi asia kerrallaan</vt:lpstr>
      <vt:lpstr>Perussäännöt</vt:lpstr>
      <vt:lpstr>Starttikuvioita</vt:lpstr>
      <vt:lpstr>Entä jos tuuli kääntyy?</vt:lpstr>
      <vt:lpstr>Entä jos on liian ajoissa?</vt:lpstr>
      <vt:lpstr>Oikeaan aikaan linjalle</vt:lpstr>
      <vt:lpstr>Taktiikkatietokone</vt:lpstr>
      <vt:lpstr>Yhteenveto: hyvän startin anatomia</vt:lpstr>
      <vt:lpstr>Lisää starttitaktiikasta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Joonas Sandholm</dc:creator>
  <cp:keywords/>
  <dc:description/>
  <cp:lastModifiedBy>Joonas Sandholm</cp:lastModifiedBy>
  <cp:revision>73</cp:revision>
  <dcterms:created xsi:type="dcterms:W3CDTF">2016-01-03T07:57:57Z</dcterms:created>
  <dcterms:modified xsi:type="dcterms:W3CDTF">2020-02-02T08:36:08Z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Finnish</vt:lpwstr>
  </property>
</Properties>
</file>