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348" r:id="rId3"/>
    <p:sldId id="257" r:id="rId4"/>
    <p:sldId id="347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50"/>
    <p:restoredTop sz="99692" autoAdjust="0"/>
  </p:normalViewPr>
  <p:slideViewPr>
    <p:cSldViewPr snapToGrid="0" snapToObjects="1">
      <p:cViewPr varScale="1">
        <p:scale>
          <a:sx n="124" d="100"/>
          <a:sy n="124" d="100"/>
        </p:scale>
        <p:origin x="144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668483-1ABD-2743-B651-52DA42974675}" type="datetimeFigureOut">
              <a:rPr lang="fi-FI" smtClean="0"/>
              <a:t>12.2.2020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4EBF9-1970-4A47-A1F8-FB98B4C572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5180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2/12/20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-203"/>
            <a:ext cx="8229600" cy="831950"/>
          </a:xfrm>
        </p:spPr>
        <p:txBody>
          <a:bodyPr/>
          <a:lstStyle>
            <a:lvl1pPr>
              <a:defRPr sz="3600"/>
            </a:lvl1pPr>
          </a:lstStyle>
          <a:p>
            <a:r>
              <a:rPr lang="fi-FI" noProof="0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39775" y="1581728"/>
            <a:ext cx="7662864" cy="445553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2/12/20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2/12/20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fi-FI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fi-FI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000" y="1511999"/>
            <a:ext cx="5184000" cy="4824000"/>
          </a:xfrm>
        </p:spPr>
        <p:txBody>
          <a:bodyPr/>
          <a:lstStyle>
            <a:lvl1pPr marL="176213" indent="-176213">
              <a:lnSpc>
                <a:spcPct val="85000"/>
              </a:lnSpc>
              <a:spcBef>
                <a:spcPts val="1200"/>
              </a:spcBef>
              <a:defRPr sz="2400">
                <a:latin typeface="+mj-lt"/>
              </a:defRPr>
            </a:lvl1pPr>
            <a:lvl2pPr marL="361950" indent="-185738">
              <a:lnSpc>
                <a:spcPct val="85000"/>
              </a:lnSpc>
              <a:defRPr sz="2000">
                <a:latin typeface="+mj-lt"/>
              </a:defRPr>
            </a:lvl2pPr>
            <a:lvl3pPr marL="538163" indent="-176213">
              <a:defRPr sz="1600">
                <a:latin typeface="+mj-lt"/>
              </a:defRPr>
            </a:lvl3pPr>
            <a:lvl4pPr>
              <a:defRPr>
                <a:latin typeface="+mj-lt"/>
              </a:defRPr>
            </a:lvl4pPr>
            <a:lvl5pPr marL="803275" indent="-176213">
              <a:defRPr sz="1600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24000" y="1511999"/>
            <a:ext cx="3024000" cy="4824000"/>
          </a:xfrm>
        </p:spPr>
        <p:txBody>
          <a:bodyPr/>
          <a:lstStyle>
            <a:lvl1pPr marL="176213" indent="-176213">
              <a:lnSpc>
                <a:spcPct val="85000"/>
              </a:lnSpc>
              <a:defRPr sz="2400">
                <a:latin typeface="+mj-lt"/>
              </a:defRPr>
            </a:lvl1pPr>
            <a:lvl2pPr marL="361950" indent="-185738">
              <a:lnSpc>
                <a:spcPct val="85000"/>
              </a:lnSpc>
              <a:defRPr sz="2000">
                <a:latin typeface="+mj-lt"/>
              </a:defRPr>
            </a:lvl2pPr>
            <a:lvl3pPr marL="538163" indent="-176213">
              <a:defRPr sz="1600">
                <a:latin typeface="+mj-lt"/>
              </a:defRPr>
            </a:lvl3pPr>
            <a:lvl4pPr>
              <a:defRPr>
                <a:latin typeface="+mj-lt"/>
              </a:defRPr>
            </a:lvl4pPr>
            <a:lvl5pPr marL="715963" indent="-177800">
              <a:defRPr sz="1600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66DB-C4C8-4584-82C5-287BC01E064F}" type="datetimeFigureOut">
              <a:rPr lang="fi-FI" smtClean="0"/>
              <a:t>12.2.2020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4271C-4DCB-4E5C-8BE8-E84A62FF86D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2697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</a:defRPr>
            </a:lvl1pPr>
          </a:lstStyle>
          <a:p>
            <a:fld id="{679BC7E7-EA8E-4DA7-915E-CC098D9BADCB}" type="datetimeFigureOut">
              <a:rPr lang="en-US" smtClean="0"/>
              <a:pPr/>
              <a:t>2/12/20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</a:defRPr>
            </a:lvl1pPr>
          </a:lstStyle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72" r:id="rId3"/>
    <p:sldLayoutId id="2147483673" r:id="rId4"/>
    <p:sldLayoutId id="2147483676" r:id="rId5"/>
    <p:sldLayoutId id="2147483677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Calibri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Calibri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Calibri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Calibri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Calibri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Calibri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/>
          <a:lstStyle/>
          <a:p>
            <a:r>
              <a:rPr lang="fi-FI" dirty="0"/>
              <a:t>Mikä on tärkeää, mikä ei?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First 36.7 workshop</a:t>
            </a:r>
          </a:p>
          <a:p>
            <a:r>
              <a:rPr lang="en-US" dirty="0"/>
              <a:t>12.2.2020</a:t>
            </a:r>
          </a:p>
          <a:p>
            <a:r>
              <a:rPr lang="en-US" dirty="0"/>
              <a:t>Joonas Sandholm</a:t>
            </a:r>
          </a:p>
        </p:txBody>
      </p:sp>
    </p:spTree>
    <p:extLst>
      <p:ext uri="{BB962C8B-B14F-4D97-AF65-F5344CB8AC3E}">
        <p14:creationId xmlns:p14="http://schemas.microsoft.com/office/powerpoint/2010/main" val="186968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70FAC-2557-6C4A-9B30-463795280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Veneen varustaminen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946632-E2BF-5D49-B6E1-764730578E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1590222"/>
              </p:ext>
            </p:extLst>
          </p:nvPr>
        </p:nvGraphicFramePr>
        <p:xfrm>
          <a:off x="739774" y="1766212"/>
          <a:ext cx="7623388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847">
                  <a:extLst>
                    <a:ext uri="{9D8B030D-6E8A-4147-A177-3AD203B41FA5}">
                      <a16:colId xmlns:a16="http://schemas.microsoft.com/office/drawing/2014/main" val="4225776472"/>
                    </a:ext>
                  </a:extLst>
                </a:gridCol>
                <a:gridCol w="1905847">
                  <a:extLst>
                    <a:ext uri="{9D8B030D-6E8A-4147-A177-3AD203B41FA5}">
                      <a16:colId xmlns:a16="http://schemas.microsoft.com/office/drawing/2014/main" val="1276489110"/>
                    </a:ext>
                  </a:extLst>
                </a:gridCol>
                <a:gridCol w="1905847">
                  <a:extLst>
                    <a:ext uri="{9D8B030D-6E8A-4147-A177-3AD203B41FA5}">
                      <a16:colId xmlns:a16="http://schemas.microsoft.com/office/drawing/2014/main" val="2067421308"/>
                    </a:ext>
                  </a:extLst>
                </a:gridCol>
                <a:gridCol w="1905847">
                  <a:extLst>
                    <a:ext uri="{9D8B030D-6E8A-4147-A177-3AD203B41FA5}">
                      <a16:colId xmlns:a16="http://schemas.microsoft.com/office/drawing/2014/main" val="32567648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Racing 1.0: ”90%”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Racing 2.0: ”9%”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Racing 3.0: ”1%”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0433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Miehistö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i-FI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i-FI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i-FI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1851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Strategia/taktiikka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i-FI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i-FI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i-FI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5774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Ajaminen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i-FI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i-FI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i-FI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9072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Manööverit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i-FI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i-FI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i-FI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3336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Kalusto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Polaarit näkyviin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 err="1"/>
                        <a:t>Rikitrimmi</a:t>
                      </a:r>
                      <a:r>
                        <a:rPr lang="fi-FI" sz="1000" dirty="0"/>
                        <a:t>, hekin säätövara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Puhelin + </a:t>
                      </a:r>
                      <a:r>
                        <a:rPr lang="fi-FI" sz="1000" dirty="0" err="1"/>
                        <a:t>sailracer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app</a:t>
                      </a:r>
                      <a:endParaRPr lang="fi-FI" sz="10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Huolletut, ehjät osat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Engelsmannien ehkäisy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Hekin heloitus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Isopurjeen hienosäätö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Venymättömät nostimet x2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Pianolukkojen pienennys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 err="1"/>
                        <a:t>Foili</a:t>
                      </a:r>
                      <a:r>
                        <a:rPr lang="fi-FI" sz="1000" dirty="0"/>
                        <a:t> (vs. Rullan putki)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 err="1"/>
                        <a:t>Frakulaattori</a:t>
                      </a:r>
                      <a:endParaRPr lang="fi-FI" sz="10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Pientä tuunausta riskien minimoimiseksi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2653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Purjeet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i-FI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i-FI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i-FI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5616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Vene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Pohja tasainen ja puhdas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Pakki päällä purjehtiessa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Pöytä ja keulapatjat pois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Sileäksi hiottu pohja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Evien takareunat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Veneen tyhjennys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Pohjan tasoittaminen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Evien profilointi (kielletty OD-säännöissä)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965742"/>
                  </a:ext>
                </a:extLst>
              </a:tr>
            </a:tbl>
          </a:graphicData>
        </a:graphic>
      </p:graphicFrame>
      <p:sp>
        <p:nvSpPr>
          <p:cNvPr id="5" name="Right Triangle 4">
            <a:extLst>
              <a:ext uri="{FF2B5EF4-FFF2-40B4-BE49-F238E27FC236}">
                <a16:creationId xmlns:a16="http://schemas.microsoft.com/office/drawing/2014/main" id="{6D621BE5-D762-894E-9F3F-F8C7BEC2A785}"/>
              </a:ext>
            </a:extLst>
          </p:cNvPr>
          <p:cNvSpPr/>
          <p:nvPr/>
        </p:nvSpPr>
        <p:spPr>
          <a:xfrm>
            <a:off x="2691827" y="1212478"/>
            <a:ext cx="5671335" cy="431514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9525"/>
            <a:endParaRPr lang="fi-FI" dirty="0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F32CB5FD-1516-FB4C-9F65-9074DAAA2928}"/>
              </a:ext>
            </a:extLst>
          </p:cNvPr>
          <p:cNvSpPr/>
          <p:nvPr/>
        </p:nvSpPr>
        <p:spPr>
          <a:xfrm flipH="1" flipV="1">
            <a:off x="2691827" y="1115821"/>
            <a:ext cx="5671335" cy="431514"/>
          </a:xfrm>
          <a:prstGeom prst="rtTriangle">
            <a:avLst/>
          </a:prstGeom>
          <a:scene3d>
            <a:camera prst="perspectiveFront" fov="4800000">
              <a:rot lat="0" lon="0" rev="0"/>
            </a:camera>
            <a:lightRig rig="morning" dir="tl"/>
          </a:scene3d>
          <a:sp3d prstMaterial="softmetal"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9525" algn="r"/>
            <a:endParaRPr lang="fi-FI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DDCF95-0698-194D-A27A-65ABFD893B31}"/>
              </a:ext>
            </a:extLst>
          </p:cNvPr>
          <p:cNvSpPr txBox="1"/>
          <p:nvPr/>
        </p:nvSpPr>
        <p:spPr>
          <a:xfrm>
            <a:off x="2691827" y="1252888"/>
            <a:ext cx="733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Hyöty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16F749-FC99-5941-BE71-2C65F950A4E4}"/>
              </a:ext>
            </a:extLst>
          </p:cNvPr>
          <p:cNvSpPr txBox="1"/>
          <p:nvPr/>
        </p:nvSpPr>
        <p:spPr>
          <a:xfrm>
            <a:off x="7676884" y="1144104"/>
            <a:ext cx="686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i-FI" dirty="0">
                <a:solidFill>
                  <a:schemeClr val="bg1"/>
                </a:solidFill>
              </a:rPr>
              <a:t>Hinta</a:t>
            </a:r>
          </a:p>
        </p:txBody>
      </p:sp>
    </p:spTree>
    <p:extLst>
      <p:ext uri="{BB962C8B-B14F-4D97-AF65-F5344CB8AC3E}">
        <p14:creationId xmlns:p14="http://schemas.microsoft.com/office/powerpoint/2010/main" val="3299683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70FAC-2557-6C4A-9B30-463795280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90% ilman isompia investointeja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946632-E2BF-5D49-B6E1-764730578E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7252378"/>
              </p:ext>
            </p:extLst>
          </p:nvPr>
        </p:nvGraphicFramePr>
        <p:xfrm>
          <a:off x="739774" y="1766212"/>
          <a:ext cx="7623388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847">
                  <a:extLst>
                    <a:ext uri="{9D8B030D-6E8A-4147-A177-3AD203B41FA5}">
                      <a16:colId xmlns:a16="http://schemas.microsoft.com/office/drawing/2014/main" val="4225776472"/>
                    </a:ext>
                  </a:extLst>
                </a:gridCol>
                <a:gridCol w="1905847">
                  <a:extLst>
                    <a:ext uri="{9D8B030D-6E8A-4147-A177-3AD203B41FA5}">
                      <a16:colId xmlns:a16="http://schemas.microsoft.com/office/drawing/2014/main" val="1276489110"/>
                    </a:ext>
                  </a:extLst>
                </a:gridCol>
                <a:gridCol w="1905847">
                  <a:extLst>
                    <a:ext uri="{9D8B030D-6E8A-4147-A177-3AD203B41FA5}">
                      <a16:colId xmlns:a16="http://schemas.microsoft.com/office/drawing/2014/main" val="2067421308"/>
                    </a:ext>
                  </a:extLst>
                </a:gridCol>
                <a:gridCol w="1905847">
                  <a:extLst>
                    <a:ext uri="{9D8B030D-6E8A-4147-A177-3AD203B41FA5}">
                      <a16:colId xmlns:a16="http://schemas.microsoft.com/office/drawing/2014/main" val="32567648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Racing 1.0: ”90%”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Racing 2.0: ”9%”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Racing 3.0: ”1%”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0433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Miehistö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Samat henkilöt tärkeimmillä paikoilla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1-2 osaavaa henkilöä (tai valmentaja aluksi mukaan)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Osaavat (=oppivat) henkilöt kaikilla paikoilla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Kaikki manööverit osataan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Mikään manööveri ei epäonnistu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1851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Strategia/taktiikka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Ajoissa radalle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Sääennuste, iso kuva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Selkeä vastuu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Startti ja eka </a:t>
                      </a:r>
                      <a:r>
                        <a:rPr lang="fi-FI" sz="1000" dirty="0" err="1"/>
                        <a:t>venda</a:t>
                      </a:r>
                      <a:endParaRPr lang="fi-FI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Ennakoiva suunnitelma joka </a:t>
                      </a:r>
                      <a:r>
                        <a:rPr lang="fi-FI" sz="1000" dirty="0" err="1"/>
                        <a:t>legille</a:t>
                      </a:r>
                      <a:r>
                        <a:rPr lang="fi-FI" sz="1000" dirty="0"/>
                        <a:t> n. 1min etukäteen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 err="1"/>
                        <a:t>Taktiikko</a:t>
                      </a:r>
                      <a:r>
                        <a:rPr lang="fi-FI" sz="1000" dirty="0"/>
                        <a:t> JA strategi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 err="1"/>
                        <a:t>Low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mode</a:t>
                      </a:r>
                      <a:r>
                        <a:rPr lang="fi-FI" sz="1000" dirty="0"/>
                        <a:t>/</a:t>
                      </a:r>
                      <a:r>
                        <a:rPr lang="fi-FI" sz="1000" dirty="0" err="1"/>
                        <a:t>high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mode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shiftien</a:t>
                      </a:r>
                      <a:r>
                        <a:rPr lang="fi-FI" sz="1000" dirty="0"/>
                        <a:t> mukaan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5774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Ajaminen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Ison trimmaus, ylämäki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Alamäkikommunikaatio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Vauhdin ylläpito kevyellä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 err="1"/>
                        <a:t>Exit</a:t>
                      </a:r>
                      <a:r>
                        <a:rPr lang="fi-FI" sz="1000" dirty="0"/>
                        <a:t>-kulmat </a:t>
                      </a:r>
                      <a:r>
                        <a:rPr lang="fi-FI" sz="1000" dirty="0" err="1"/>
                        <a:t>manöövereista</a:t>
                      </a:r>
                      <a:endParaRPr lang="fi-FI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Vaihteiden vaihto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Painonsiirrot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Veneen ajaminen painonsiirroilla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9072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Manööverit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Startit veneenmitan sisään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 err="1"/>
                        <a:t>Vendat</a:t>
                      </a:r>
                      <a:r>
                        <a:rPr lang="fi-FI" sz="1000" dirty="0"/>
                        <a:t>, </a:t>
                      </a:r>
                      <a:r>
                        <a:rPr lang="fi-FI" sz="1000" dirty="0" err="1"/>
                        <a:t>jiipit</a:t>
                      </a:r>
                      <a:r>
                        <a:rPr lang="fi-FI" sz="1000" dirty="0"/>
                        <a:t>, laskut, nostot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Painonsiirrot manöövereissä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Variaatiot manöövereihin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Painonsiirrot ajaessa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3336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Kalusto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Polaarit näkyviin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 err="1"/>
                        <a:t>Rikitrimmi</a:t>
                      </a:r>
                      <a:r>
                        <a:rPr lang="fi-FI" sz="1000" dirty="0"/>
                        <a:t>, hekin säätövara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Puhelin + </a:t>
                      </a:r>
                      <a:r>
                        <a:rPr lang="fi-FI" sz="1000" dirty="0" err="1"/>
                        <a:t>sailracer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app</a:t>
                      </a:r>
                      <a:endParaRPr lang="fi-FI" sz="10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Huolletut, ehjät osat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Engelsmannien ehkäisy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Hekin heloitus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Isopurjeen hienosäätö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Venymättömät nostimet x2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Pianolukkojen pienennys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 err="1"/>
                        <a:t>Foili</a:t>
                      </a:r>
                      <a:r>
                        <a:rPr lang="fi-FI" sz="1000" dirty="0"/>
                        <a:t> (vs. Rullan putki)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 err="1"/>
                        <a:t>Frakulaattori</a:t>
                      </a:r>
                      <a:endParaRPr lang="fi-FI" sz="10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Pientä tuunausta riskien minimoimiseksi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2653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Purjeet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Iso, AP </a:t>
                      </a:r>
                      <a:r>
                        <a:rPr lang="fi-FI" sz="1000" dirty="0" err="1"/>
                        <a:t>genua</a:t>
                      </a:r>
                      <a:r>
                        <a:rPr lang="fi-FI" sz="1000" dirty="0"/>
                        <a:t>, fokka, </a:t>
                      </a:r>
                      <a:r>
                        <a:rPr lang="fi-FI" sz="1000" dirty="0" err="1"/>
                        <a:t>spinnu</a:t>
                      </a:r>
                      <a:endParaRPr lang="fi-FI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Kisakuntoinen iso ja </a:t>
                      </a:r>
                      <a:r>
                        <a:rPr lang="fi-FI" sz="1000" dirty="0" err="1"/>
                        <a:t>genua</a:t>
                      </a:r>
                      <a:endParaRPr lang="fi-FI" sz="10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 err="1"/>
                        <a:t>Light</a:t>
                      </a:r>
                      <a:r>
                        <a:rPr lang="fi-FI" sz="1000" dirty="0"/>
                        <a:t> ja heavy </a:t>
                      </a:r>
                      <a:r>
                        <a:rPr lang="fi-FI" sz="1000" dirty="0" err="1"/>
                        <a:t>spinnu</a:t>
                      </a:r>
                      <a:endParaRPr lang="fi-FI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Kolme keulapurjetta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5616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Vene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Pohja tasainen ja puhdas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Pakki päällä purjehtiessa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Pöytä ja keulapatjat pois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Sileäksi hiottu pohja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Evien takareunat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Veneen tyhjennys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Pohjan tasoittaminen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Evien profilointi (kielletty OD-säännöissä)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965742"/>
                  </a:ext>
                </a:extLst>
              </a:tr>
            </a:tbl>
          </a:graphicData>
        </a:graphic>
      </p:graphicFrame>
      <p:sp>
        <p:nvSpPr>
          <p:cNvPr id="5" name="Right Triangle 4">
            <a:extLst>
              <a:ext uri="{FF2B5EF4-FFF2-40B4-BE49-F238E27FC236}">
                <a16:creationId xmlns:a16="http://schemas.microsoft.com/office/drawing/2014/main" id="{6D621BE5-D762-894E-9F3F-F8C7BEC2A785}"/>
              </a:ext>
            </a:extLst>
          </p:cNvPr>
          <p:cNvSpPr/>
          <p:nvPr/>
        </p:nvSpPr>
        <p:spPr>
          <a:xfrm>
            <a:off x="2691827" y="1212478"/>
            <a:ext cx="5671335" cy="431514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9525"/>
            <a:endParaRPr lang="fi-FI" dirty="0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F32CB5FD-1516-FB4C-9F65-9074DAAA2928}"/>
              </a:ext>
            </a:extLst>
          </p:cNvPr>
          <p:cNvSpPr/>
          <p:nvPr/>
        </p:nvSpPr>
        <p:spPr>
          <a:xfrm flipH="1" flipV="1">
            <a:off x="2691827" y="1115821"/>
            <a:ext cx="5671335" cy="431514"/>
          </a:xfrm>
          <a:prstGeom prst="rtTriangle">
            <a:avLst/>
          </a:prstGeom>
          <a:scene3d>
            <a:camera prst="perspectiveFront" fov="4800000">
              <a:rot lat="0" lon="0" rev="0"/>
            </a:camera>
            <a:lightRig rig="morning" dir="tl"/>
          </a:scene3d>
          <a:sp3d prstMaterial="softmetal"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9525" algn="r"/>
            <a:endParaRPr lang="fi-FI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DDCF95-0698-194D-A27A-65ABFD893B31}"/>
              </a:ext>
            </a:extLst>
          </p:cNvPr>
          <p:cNvSpPr txBox="1"/>
          <p:nvPr/>
        </p:nvSpPr>
        <p:spPr>
          <a:xfrm>
            <a:off x="2691827" y="1252888"/>
            <a:ext cx="733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Hyöty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16F749-FC99-5941-BE71-2C65F950A4E4}"/>
              </a:ext>
            </a:extLst>
          </p:cNvPr>
          <p:cNvSpPr txBox="1"/>
          <p:nvPr/>
        </p:nvSpPr>
        <p:spPr>
          <a:xfrm>
            <a:off x="7676884" y="1144104"/>
            <a:ext cx="686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i-FI" dirty="0">
                <a:solidFill>
                  <a:schemeClr val="bg1"/>
                </a:solidFill>
              </a:rPr>
              <a:t>Hinta</a:t>
            </a:r>
          </a:p>
        </p:txBody>
      </p:sp>
    </p:spTree>
    <p:extLst>
      <p:ext uri="{BB962C8B-B14F-4D97-AF65-F5344CB8AC3E}">
        <p14:creationId xmlns:p14="http://schemas.microsoft.com/office/powerpoint/2010/main" val="1218335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000" y="2578813"/>
            <a:ext cx="5184000" cy="3757185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fi-FI" dirty="0" err="1"/>
              <a:t>Vendat</a:t>
            </a:r>
            <a:r>
              <a:rPr lang="fi-FI" dirty="0"/>
              <a:t>: </a:t>
            </a:r>
            <a:r>
              <a:rPr lang="fi-FI" dirty="0" err="1"/>
              <a:t>slow-fast-slow</a:t>
            </a:r>
            <a:r>
              <a:rPr lang="fi-FI" dirty="0"/>
              <a:t>, </a:t>
            </a:r>
            <a:r>
              <a:rPr lang="fi-FI" dirty="0" err="1"/>
              <a:t>exit</a:t>
            </a:r>
            <a:r>
              <a:rPr lang="fi-FI" dirty="0"/>
              <a:t>-kulmat, </a:t>
            </a:r>
            <a:r>
              <a:rPr lang="fi-FI" dirty="0" err="1"/>
              <a:t>release+skuuttaus</a:t>
            </a:r>
            <a:r>
              <a:rPr lang="fi-FI" dirty="0"/>
              <a:t>, painonsiirto</a:t>
            </a:r>
          </a:p>
          <a:p>
            <a:pPr fontAlgn="base"/>
            <a:r>
              <a:rPr lang="fi-FI" dirty="0"/>
              <a:t>Ylämäkiajo: vastuut, kommunikaatio, kallistuskulma, hienosäätö, </a:t>
            </a:r>
            <a:r>
              <a:rPr lang="fi-FI" dirty="0" err="1"/>
              <a:t>levanki</a:t>
            </a:r>
            <a:r>
              <a:rPr lang="fi-FI" dirty="0"/>
              <a:t>, </a:t>
            </a:r>
            <a:r>
              <a:rPr lang="fi-FI" dirty="0" err="1"/>
              <a:t>hekki</a:t>
            </a:r>
            <a:r>
              <a:rPr lang="fi-FI" dirty="0"/>
              <a:t>, yms.</a:t>
            </a:r>
          </a:p>
          <a:p>
            <a:pPr fontAlgn="base"/>
            <a:r>
              <a:rPr lang="fi-FI" dirty="0"/>
              <a:t>Alamäkiajo: kommunikaatio, polaarit, ilman puomia ajo, </a:t>
            </a:r>
            <a:r>
              <a:rPr lang="fi-FI" dirty="0" err="1"/>
              <a:t>jiipit</a:t>
            </a:r>
            <a:r>
              <a:rPr lang="fi-FI" dirty="0"/>
              <a:t> ja </a:t>
            </a:r>
            <a:r>
              <a:rPr lang="fi-FI" dirty="0" err="1"/>
              <a:t>exit</a:t>
            </a:r>
            <a:r>
              <a:rPr lang="fi-FI" dirty="0"/>
              <a:t>-kulmat, rajojen hakeminen</a:t>
            </a:r>
          </a:p>
          <a:p>
            <a:pPr fontAlgn="base"/>
            <a:r>
              <a:rPr lang="fi-FI" dirty="0"/>
              <a:t>Purjeiden ja rikin trimmaus eri keleissä (fokka vs. </a:t>
            </a:r>
            <a:r>
              <a:rPr lang="fi-FI" dirty="0" err="1"/>
              <a:t>genua</a:t>
            </a:r>
            <a:r>
              <a:rPr lang="fi-FI" dirty="0"/>
              <a:t>)</a:t>
            </a:r>
          </a:p>
          <a:p>
            <a:pPr fontAlgn="base"/>
            <a:r>
              <a:rPr lang="fi-FI" dirty="0"/>
              <a:t>Kommunikaatio ja vauhdinpito</a:t>
            </a:r>
          </a:p>
          <a:p>
            <a:pPr fontAlgn="base"/>
            <a:r>
              <a:rPr lang="fi-FI" dirty="0"/>
              <a:t>Startit: taktiikka ja ajoitus</a:t>
            </a:r>
          </a:p>
          <a:p>
            <a:pPr fontAlgn="base"/>
            <a:r>
              <a:rPr lang="fi-FI" dirty="0"/>
              <a:t>Vaihdelaatikko: +-5astetta, +- 0.5 solmua</a:t>
            </a:r>
          </a:p>
          <a:p>
            <a:pPr fontAlgn="base"/>
            <a:r>
              <a:rPr lang="fi-FI" dirty="0"/>
              <a:t>Taktiikka, strategia		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9782" y="0"/>
            <a:ext cx="342421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216000"/>
            <a:ext cx="8316000" cy="1426946"/>
          </a:xfrm>
        </p:spPr>
        <p:txBody>
          <a:bodyPr>
            <a:normAutofit/>
          </a:bodyPr>
          <a:lstStyle/>
          <a:p>
            <a:r>
              <a:rPr lang="fi-FI" dirty="0"/>
              <a:t>Fokus 2-3 asiassa </a:t>
            </a:r>
            <a:r>
              <a:rPr lang="fi-FI" dirty="0">
                <a:solidFill>
                  <a:srgbClr val="0070C0"/>
                </a:solidFill>
              </a:rPr>
              <a:t>per kausi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E365BA-DE90-9242-A856-F4BB0E4D30EC}"/>
              </a:ext>
            </a:extLst>
          </p:cNvPr>
          <p:cNvSpPr txBox="1"/>
          <p:nvPr/>
        </p:nvSpPr>
        <p:spPr>
          <a:xfrm>
            <a:off x="5948986" y="4661013"/>
            <a:ext cx="302508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>
                <a:solidFill>
                  <a:schemeClr val="bg1"/>
                </a:solidFill>
              </a:rPr>
              <a:t>Yhteisistä vesitunneista eniten irti: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bg1"/>
                </a:solidFill>
              </a:rPr>
              <a:t>Otetaan selvää asiasta (</a:t>
            </a:r>
            <a:r>
              <a:rPr lang="fi-FI" sz="1200" dirty="0" err="1">
                <a:solidFill>
                  <a:schemeClr val="bg1"/>
                </a:solidFill>
              </a:rPr>
              <a:t>Speed&amp;Smarts</a:t>
            </a:r>
            <a:r>
              <a:rPr lang="fi-FI" sz="1200" dirty="0">
                <a:solidFill>
                  <a:schemeClr val="bg1"/>
                </a:solidFill>
              </a:rPr>
              <a:t>, artikkelit netissä, kokeneet purjehtijat)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bg1"/>
                </a:solidFill>
              </a:rPr>
              <a:t>Puntaroidaan vaihtoehdot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bg1"/>
                </a:solidFill>
              </a:rPr>
              <a:t>Sovitaan mitä lähdetään tekemään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bg1"/>
                </a:solidFill>
              </a:rPr>
              <a:t>Käydään testaamassa eri keleissä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bg1"/>
                </a:solidFill>
              </a:rPr>
              <a:t>Analyysi: </a:t>
            </a:r>
            <a:r>
              <a:rPr lang="fi-FI" sz="1200" dirty="0" err="1">
                <a:solidFill>
                  <a:schemeClr val="bg1"/>
                </a:solidFill>
              </a:rPr>
              <a:t>feel</a:t>
            </a:r>
            <a:r>
              <a:rPr lang="fi-FI" sz="1200" dirty="0">
                <a:solidFill>
                  <a:schemeClr val="bg1"/>
                </a:solidFill>
              </a:rPr>
              <a:t>, keskustelu, (videot, </a:t>
            </a:r>
            <a:r>
              <a:rPr lang="fi-FI" sz="1200" dirty="0" err="1">
                <a:solidFill>
                  <a:schemeClr val="bg1"/>
                </a:solidFill>
              </a:rPr>
              <a:t>trackit</a:t>
            </a:r>
            <a:r>
              <a:rPr lang="fi-FI" sz="1200" dirty="0">
                <a:solidFill>
                  <a:schemeClr val="bg1"/>
                </a:solidFill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bg1"/>
                </a:solidFill>
              </a:rPr>
              <a:t>Ajetaan toisia 36.7 veneitä vastaan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bg1"/>
                </a:solidFill>
              </a:rPr>
              <a:t>Toteutuksen edellytykset ja esteet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bg1"/>
                </a:solidFill>
              </a:rPr>
              <a:t>Sovitaan mikä on hyvä, luodaan kieli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bg1"/>
                </a:solidFill>
              </a:rPr>
              <a:t>Vakiinnutetaan toimintatapa</a:t>
            </a:r>
          </a:p>
        </p:txBody>
      </p:sp>
    </p:spTree>
    <p:extLst>
      <p:ext uri="{BB962C8B-B14F-4D97-AF65-F5344CB8AC3E}">
        <p14:creationId xmlns:p14="http://schemas.microsoft.com/office/powerpoint/2010/main" val="697370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243CB-E88B-5F4F-8054-B029D45C8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Miten minimoidaan menot?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2C343-369B-FA43-88AD-9C5EF7626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/>
              <a:t>Purjeet</a:t>
            </a:r>
          </a:p>
          <a:p>
            <a:pPr lvl="1"/>
            <a:r>
              <a:rPr lang="fi-FI" dirty="0"/>
              <a:t>Ei anneta lepatella, ollenkaan</a:t>
            </a:r>
          </a:p>
          <a:p>
            <a:pPr lvl="1"/>
            <a:r>
              <a:rPr lang="fi-FI" dirty="0"/>
              <a:t>Isopurje pois mastolta, laskostetaan puomille</a:t>
            </a:r>
          </a:p>
          <a:p>
            <a:pPr lvl="1"/>
            <a:r>
              <a:rPr lang="fi-FI" dirty="0"/>
              <a:t>Purjeiden päällä ei kävellä eikä niiden päälle pinota mitään</a:t>
            </a:r>
          </a:p>
          <a:p>
            <a:pPr lvl="1"/>
            <a:r>
              <a:rPr lang="fi-FI" dirty="0"/>
              <a:t>Käytetään tuuleen sopivia purjeita</a:t>
            </a:r>
          </a:p>
          <a:p>
            <a:pPr lvl="1"/>
            <a:r>
              <a:rPr lang="fi-FI" dirty="0"/>
              <a:t>Purjeet viikataan rannassa</a:t>
            </a:r>
          </a:p>
          <a:p>
            <a:pPr lvl="1"/>
            <a:r>
              <a:rPr lang="fi-FI" dirty="0"/>
              <a:t>Vahinkoja tulee, pienetkin reiät/repeämät kannattaa korjata heti ennen kuin niistä tulee suuria</a:t>
            </a:r>
          </a:p>
          <a:p>
            <a:r>
              <a:rPr lang="fi-FI" dirty="0"/>
              <a:t>Vältetään tilanteiden eskaloituminen</a:t>
            </a:r>
          </a:p>
          <a:p>
            <a:pPr lvl="1"/>
            <a:r>
              <a:rPr lang="fi-FI" dirty="0"/>
              <a:t>Kaikki kalusto tsekataan, huolletaan säännöllisesti ja korjataan heti jos havaitaan poikkeamia. Pienet ongelmat usein eskaloituvat ja silloin tulee kalliimpia vahinkoja</a:t>
            </a:r>
          </a:p>
          <a:p>
            <a:pPr lvl="1"/>
            <a:r>
              <a:rPr lang="fi-FI" dirty="0"/>
              <a:t>Ongelmien sattuessa on hyvä rauhoittaa tilanne ennen jatkamista</a:t>
            </a:r>
          </a:p>
          <a:p>
            <a:r>
              <a:rPr lang="fi-FI" dirty="0"/>
              <a:t>Sovitetaan manööverit ja niiden nopeus saatavilla olevan miehistön toteutuskykyyn </a:t>
            </a:r>
          </a:p>
        </p:txBody>
      </p:sp>
    </p:spTree>
    <p:extLst>
      <p:ext uri="{BB962C8B-B14F-4D97-AF65-F5344CB8AC3E}">
        <p14:creationId xmlns:p14="http://schemas.microsoft.com/office/powerpoint/2010/main" val="4152260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7605</TotalTime>
  <Words>537</Words>
  <Application>Microsoft Macintosh PowerPoint</Application>
  <PresentationFormat>On-screen Show (4:3)</PresentationFormat>
  <Paragraphs>129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Genesis</vt:lpstr>
      <vt:lpstr>Mikä on tärkeää, mikä ei?</vt:lpstr>
      <vt:lpstr>Veneen varustaminen</vt:lpstr>
      <vt:lpstr>90% ilman isompia investointeja</vt:lpstr>
      <vt:lpstr>Fokus 2-3 asiassa per kausi</vt:lpstr>
      <vt:lpstr>Miten minimoidaan menot?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Joonas Sandholm</dc:creator>
  <cp:keywords/>
  <dc:description/>
  <cp:lastModifiedBy>Joonas Sandholm</cp:lastModifiedBy>
  <cp:revision>88</cp:revision>
  <dcterms:created xsi:type="dcterms:W3CDTF">2016-01-03T07:57:57Z</dcterms:created>
  <dcterms:modified xsi:type="dcterms:W3CDTF">2020-02-12T20:16:10Z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Finnish</vt:lpwstr>
  </property>
</Properties>
</file>